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41"/>
  </p:notesMasterIdLst>
  <p:sldIdLst>
    <p:sldId id="330" r:id="rId3"/>
    <p:sldId id="329" r:id="rId4"/>
    <p:sldId id="257" r:id="rId5"/>
    <p:sldId id="331" r:id="rId6"/>
    <p:sldId id="258" r:id="rId7"/>
    <p:sldId id="379" r:id="rId8"/>
    <p:sldId id="364" r:id="rId9"/>
    <p:sldId id="366" r:id="rId10"/>
    <p:sldId id="365" r:id="rId11"/>
    <p:sldId id="335" r:id="rId12"/>
    <p:sldId id="334" r:id="rId13"/>
    <p:sldId id="380" r:id="rId14"/>
    <p:sldId id="362" r:id="rId15"/>
    <p:sldId id="363" r:id="rId16"/>
    <p:sldId id="367" r:id="rId17"/>
    <p:sldId id="368" r:id="rId18"/>
    <p:sldId id="356" r:id="rId19"/>
    <p:sldId id="357" r:id="rId20"/>
    <p:sldId id="369" r:id="rId21"/>
    <p:sldId id="337" r:id="rId22"/>
    <p:sldId id="358" r:id="rId23"/>
    <p:sldId id="359" r:id="rId24"/>
    <p:sldId id="340" r:id="rId25"/>
    <p:sldId id="259" r:id="rId26"/>
    <p:sldId id="339" r:id="rId27"/>
    <p:sldId id="375" r:id="rId28"/>
    <p:sldId id="376" r:id="rId29"/>
    <p:sldId id="348" r:id="rId30"/>
    <p:sldId id="351" r:id="rId31"/>
    <p:sldId id="360" r:id="rId32"/>
    <p:sldId id="353" r:id="rId33"/>
    <p:sldId id="352" r:id="rId34"/>
    <p:sldId id="378" r:id="rId35"/>
    <p:sldId id="354" r:id="rId36"/>
    <p:sldId id="342" r:id="rId37"/>
    <p:sldId id="347" r:id="rId38"/>
    <p:sldId id="355" r:id="rId39"/>
    <p:sldId id="349" r:id="rId40"/>
  </p:sldIdLst>
  <p:sldSz cx="18288000" cy="10287000"/>
  <p:notesSz cx="6858000" cy="9144000"/>
  <p:embeddedFontLst>
    <p:embeddedFont>
      <p:font typeface="Archivo Black" panose="020B0604020202020204" charset="0"/>
      <p:regular r:id="rId42"/>
    </p:embeddedFont>
    <p:embeddedFont>
      <p:font typeface="Cambria" panose="02040503050406030204" pitchFamily="18" charset="0"/>
      <p:regular r:id="rId43"/>
      <p:bold r:id="rId44"/>
      <p:italic r:id="rId45"/>
      <p:boldItalic r:id="rId46"/>
    </p:embeddedFont>
    <p:embeddedFont>
      <p:font typeface="Montserrat Classic Bold" panose="020B0604020202020204" charset="0"/>
      <p:regular r:id="rId47"/>
      <p:bold r:id="rId48"/>
    </p:embeddedFont>
    <p:embeddedFont>
      <p:font typeface="Montserrat Light" panose="00000400000000000000" pitchFamily="2" charset="0"/>
      <p:regular r:id="rId49"/>
      <p:italic r:id="rId50"/>
    </p:embeddedFont>
    <p:embeddedFont>
      <p:font typeface="Montserrat SemiBold" panose="00000700000000000000" pitchFamily="2" charset="0"/>
      <p:bold r:id="rId51"/>
      <p:boldItalic r:id="rId52"/>
    </p:embeddedFont>
    <p:embeddedFont>
      <p:font typeface="Segoe UI" panose="020B0502040204020203" pitchFamily="34" charset="0"/>
      <p:regular r:id="rId53"/>
      <p:bold r:id="rId54"/>
      <p:italic r:id="rId55"/>
      <p:boldItalic r:id="rId56"/>
    </p:embeddedFont>
    <p:embeddedFont>
      <p:font typeface="Segoe UI Black" panose="020B0A02040204020203" pitchFamily="34" charset="0"/>
      <p:bold r:id="rId57"/>
      <p:boldItalic r:id="rId58"/>
    </p:embeddedFont>
    <p:embeddedFont>
      <p:font typeface="Tahoma" panose="020B0604030504040204" pitchFamily="34" charset="0"/>
      <p:regular r:id="rId59"/>
      <p:bold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8828B-1C59-4120-B2C6-2E96E1E37FF0}"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476CE-4D30-4ACF-B9A2-8BE3604C3127}" type="slidenum">
              <a:rPr lang="en-US" smtClean="0"/>
              <a:t>‹#›</a:t>
            </a:fld>
            <a:endParaRPr lang="en-US"/>
          </a:p>
        </p:txBody>
      </p:sp>
    </p:spTree>
    <p:extLst>
      <p:ext uri="{BB962C8B-B14F-4D97-AF65-F5344CB8AC3E}">
        <p14:creationId xmlns:p14="http://schemas.microsoft.com/office/powerpoint/2010/main" val="2737376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476CE-4D30-4ACF-B9A2-8BE3604C3127}" type="slidenum">
              <a:rPr lang="en-US" smtClean="0"/>
              <a:t>1</a:t>
            </a:fld>
            <a:endParaRPr lang="en-US"/>
          </a:p>
        </p:txBody>
      </p:sp>
    </p:spTree>
    <p:extLst>
      <p:ext uri="{BB962C8B-B14F-4D97-AF65-F5344CB8AC3E}">
        <p14:creationId xmlns:p14="http://schemas.microsoft.com/office/powerpoint/2010/main" val="426958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050A6-2FBA-B28F-BF34-440764490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96C63-F116-EF7F-B247-F4BFE6254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5B2C55-5BF1-10CE-F91A-1FA1032C50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A8C7EA-34FE-58CC-13E8-E7C6FEE9D95E}"/>
              </a:ext>
            </a:extLst>
          </p:cNvPr>
          <p:cNvSpPr>
            <a:spLocks noGrp="1"/>
          </p:cNvSpPr>
          <p:nvPr>
            <p:ph type="sldNum" sz="quarter" idx="5"/>
          </p:nvPr>
        </p:nvSpPr>
        <p:spPr/>
        <p:txBody>
          <a:bodyPr/>
          <a:lstStyle/>
          <a:p>
            <a:fld id="{B0C476CE-4D30-4ACF-B9A2-8BE3604C3127}" type="slidenum">
              <a:rPr lang="en-US" smtClean="0"/>
              <a:t>10</a:t>
            </a:fld>
            <a:endParaRPr lang="en-US"/>
          </a:p>
        </p:txBody>
      </p:sp>
    </p:spTree>
    <p:extLst>
      <p:ext uri="{BB962C8B-B14F-4D97-AF65-F5344CB8AC3E}">
        <p14:creationId xmlns:p14="http://schemas.microsoft.com/office/powerpoint/2010/main" val="343767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050A6-2FBA-B28F-BF34-440764490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96C63-F116-EF7F-B247-F4BFE6254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5B2C55-5BF1-10CE-F91A-1FA1032C50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A8C7EA-34FE-58CC-13E8-E7C6FEE9D95E}"/>
              </a:ext>
            </a:extLst>
          </p:cNvPr>
          <p:cNvSpPr>
            <a:spLocks noGrp="1"/>
          </p:cNvSpPr>
          <p:nvPr>
            <p:ph type="sldNum" sz="quarter" idx="5"/>
          </p:nvPr>
        </p:nvSpPr>
        <p:spPr/>
        <p:txBody>
          <a:bodyPr/>
          <a:lstStyle/>
          <a:p>
            <a:fld id="{B0C476CE-4D30-4ACF-B9A2-8BE3604C3127}" type="slidenum">
              <a:rPr lang="en-US" smtClean="0"/>
              <a:t>17</a:t>
            </a:fld>
            <a:endParaRPr lang="en-US"/>
          </a:p>
        </p:txBody>
      </p:sp>
    </p:spTree>
    <p:extLst>
      <p:ext uri="{BB962C8B-B14F-4D97-AF65-F5344CB8AC3E}">
        <p14:creationId xmlns:p14="http://schemas.microsoft.com/office/powerpoint/2010/main" val="213165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A3BE7-19CA-F60A-A439-6737E1463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44894-F1D1-6F5F-BAB9-6789BB0D0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A05B2-EB47-B519-3D45-49BA9774C9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64EF5D-2EF5-7B9C-8DA6-19ABAC0901B5}"/>
              </a:ext>
            </a:extLst>
          </p:cNvPr>
          <p:cNvSpPr>
            <a:spLocks noGrp="1"/>
          </p:cNvSpPr>
          <p:nvPr>
            <p:ph type="sldNum" sz="quarter" idx="5"/>
          </p:nvPr>
        </p:nvSpPr>
        <p:spPr/>
        <p:txBody>
          <a:bodyPr/>
          <a:lstStyle/>
          <a:p>
            <a:fld id="{B0C476CE-4D30-4ACF-B9A2-8BE3604C3127}" type="slidenum">
              <a:rPr lang="en-US" smtClean="0"/>
              <a:t>23</a:t>
            </a:fld>
            <a:endParaRPr lang="en-US"/>
          </a:p>
        </p:txBody>
      </p:sp>
    </p:spTree>
    <p:extLst>
      <p:ext uri="{BB962C8B-B14F-4D97-AF65-F5344CB8AC3E}">
        <p14:creationId xmlns:p14="http://schemas.microsoft.com/office/powerpoint/2010/main" val="206325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476CE-4D30-4ACF-B9A2-8BE3604C3127}" type="slidenum">
              <a:rPr lang="en-US" smtClean="0"/>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29</a:t>
            </a:fld>
            <a:endParaRPr lang="vi-V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476CE-4D30-4ACF-B9A2-8BE3604C3127}" type="slidenum">
              <a:rPr lang="en-US" smtClean="0"/>
              <a:t>36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37</a:t>
            </a:fld>
            <a:endParaRPr lang="vi-V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D877-4C44-8343-E0E5-82C39E35D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BC570-107D-0267-0324-A2ED28BB7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9550AB-8F35-31C9-33E0-244A48EA9A0C}"/>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3F9E31CC-33CE-C6A5-B2B2-425E673324F5}"/>
              </a:ext>
            </a:extLst>
          </p:cNvPr>
          <p:cNvSpPr>
            <a:spLocks noGrp="1"/>
          </p:cNvSpPr>
          <p:nvPr>
            <p:ph type="sldNum" sz="quarter" idx="5"/>
          </p:nvPr>
        </p:nvSpPr>
        <p:spPr/>
        <p:txBody>
          <a:bodyPr/>
          <a:lstStyle/>
          <a:p>
            <a:fld id="{5A8A420E-A507-4FE2-97C6-19860F10CFCC}" type="slidenum">
              <a:rPr lang="vi-VN" smtClean="0"/>
              <a:t>38</a:t>
            </a:fld>
            <a:endParaRPr lang="vi-VN"/>
          </a:p>
        </p:txBody>
      </p:sp>
    </p:spTree>
    <p:extLst>
      <p:ext uri="{BB962C8B-B14F-4D97-AF65-F5344CB8AC3E}">
        <p14:creationId xmlns:p14="http://schemas.microsoft.com/office/powerpoint/2010/main" val="1236654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B646E0D-172F-411D-84A9-E890FD2A1EFE}"/>
              </a:ext>
            </a:extLst>
          </p:cNvPr>
          <p:cNvSpPr>
            <a:spLocks noGrp="1"/>
          </p:cNvSpPr>
          <p:nvPr>
            <p:ph type="ctrTitle"/>
          </p:nvPr>
        </p:nvSpPr>
        <p:spPr>
          <a:xfrm>
            <a:off x="2286000" y="1683545"/>
            <a:ext cx="13716000" cy="3581400"/>
          </a:xfrm>
        </p:spPr>
        <p:txBody>
          <a:bodyPr anchor="b"/>
          <a:lstStyle>
            <a:lvl1pPr algn="ctr">
              <a:defRPr sz="9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017475BB-76FD-46C6-8401-8A5102CFA983}"/>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2B029A99-0BB0-42DC-8B53-6F7B6ABF8D26}"/>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5" name="Chỗ dành sẵn cho Chân trang 4">
            <a:extLst>
              <a:ext uri="{FF2B5EF4-FFF2-40B4-BE49-F238E27FC236}">
                <a16:creationId xmlns:a16="http://schemas.microsoft.com/office/drawing/2014/main" id="{7C3CB043-B937-4C83-8BAE-3B5AD07BF08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2B67863-DF32-4AD3-9E80-9703AC395CCF}"/>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3785951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5BD1D3C-42B8-4FCB-87E1-EA60135825B9}"/>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3F7D799C-28FD-4CE0-9FDA-760555313921}"/>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58BE268-A119-43A1-865F-DB7095A20213}"/>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5" name="Chỗ dành sẵn cho Chân trang 4">
            <a:extLst>
              <a:ext uri="{FF2B5EF4-FFF2-40B4-BE49-F238E27FC236}">
                <a16:creationId xmlns:a16="http://schemas.microsoft.com/office/drawing/2014/main" id="{0206A6B6-40C3-4365-B7A4-7954B3CDE70B}"/>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B9F06BD-3AC3-488F-9429-A7FC7E04C2D2}"/>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74681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A09E4BD-2537-46AE-B6C8-BBAC1F8D1C23}"/>
              </a:ext>
            </a:extLst>
          </p:cNvPr>
          <p:cNvSpPr>
            <a:spLocks noGrp="1"/>
          </p:cNvSpPr>
          <p:nvPr>
            <p:ph type="title"/>
          </p:nvPr>
        </p:nvSpPr>
        <p:spPr>
          <a:xfrm>
            <a:off x="1247775" y="2564608"/>
            <a:ext cx="15773400" cy="4279106"/>
          </a:xfrm>
        </p:spPr>
        <p:txBody>
          <a:bodyPr anchor="b"/>
          <a:lstStyle>
            <a:lvl1pPr>
              <a:defRPr sz="9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F3C946CE-28F1-41C2-A6FF-76C702002FD4}"/>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53C2D06B-D166-41F9-929D-EF150AF8C644}"/>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5" name="Chỗ dành sẵn cho Chân trang 4">
            <a:extLst>
              <a:ext uri="{FF2B5EF4-FFF2-40B4-BE49-F238E27FC236}">
                <a16:creationId xmlns:a16="http://schemas.microsoft.com/office/drawing/2014/main" id="{AF2E82D9-86B5-4FC2-BB9B-45A81B233C1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1CEE584-F52D-42B1-8BF7-42E8D8089074}"/>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722599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E02651E-5B3F-4A07-9D65-E311F6C78F1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F0DB6E80-27B2-461E-B52C-3B17D8D688DD}"/>
              </a:ext>
            </a:extLst>
          </p:cNvPr>
          <p:cNvSpPr>
            <a:spLocks noGrp="1"/>
          </p:cNvSpPr>
          <p:nvPr>
            <p:ph sz="half" idx="1"/>
          </p:nvPr>
        </p:nvSpPr>
        <p:spPr>
          <a:xfrm>
            <a:off x="1257300" y="2738438"/>
            <a:ext cx="7772400" cy="652700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916AC767-64CB-4CD0-968F-2D811BC18A6C}"/>
              </a:ext>
            </a:extLst>
          </p:cNvPr>
          <p:cNvSpPr>
            <a:spLocks noGrp="1"/>
          </p:cNvSpPr>
          <p:nvPr>
            <p:ph sz="half" idx="2"/>
          </p:nvPr>
        </p:nvSpPr>
        <p:spPr>
          <a:xfrm>
            <a:off x="9258300" y="2738438"/>
            <a:ext cx="7772400" cy="652700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AD190196-E553-4185-A24B-2BFA8B768294}"/>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6" name="Chỗ dành sẵn cho Chân trang 5">
            <a:extLst>
              <a:ext uri="{FF2B5EF4-FFF2-40B4-BE49-F238E27FC236}">
                <a16:creationId xmlns:a16="http://schemas.microsoft.com/office/drawing/2014/main" id="{E97520A5-92F2-4DFD-ABB4-49289F93B227}"/>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392C0929-5276-4634-B2EC-CA1BFCB6FD41}"/>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747064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9860B85-DA6E-4E71-A170-18FEFD3E00E9}"/>
              </a:ext>
            </a:extLst>
          </p:cNvPr>
          <p:cNvSpPr>
            <a:spLocks noGrp="1"/>
          </p:cNvSpPr>
          <p:nvPr>
            <p:ph type="title"/>
          </p:nvPr>
        </p:nvSpPr>
        <p:spPr>
          <a:xfrm>
            <a:off x="1259682" y="547688"/>
            <a:ext cx="15773400" cy="1988345"/>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2B71A27E-8D6A-4A86-886B-1CAEEC9202F3}"/>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48DB9EAA-5959-4244-98EE-AFDA41E04C1E}"/>
              </a:ext>
            </a:extLst>
          </p:cNvPr>
          <p:cNvSpPr>
            <a:spLocks noGrp="1"/>
          </p:cNvSpPr>
          <p:nvPr>
            <p:ph sz="half" idx="2"/>
          </p:nvPr>
        </p:nvSpPr>
        <p:spPr>
          <a:xfrm>
            <a:off x="1259683" y="3757613"/>
            <a:ext cx="7736681" cy="5526882"/>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8E7A62AE-5E20-499E-AEC3-17ECF950B16D}"/>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78C4D919-501B-4E3D-8A02-E63A213DE91D}"/>
              </a:ext>
            </a:extLst>
          </p:cNvPr>
          <p:cNvSpPr>
            <a:spLocks noGrp="1"/>
          </p:cNvSpPr>
          <p:nvPr>
            <p:ph sz="quarter" idx="4"/>
          </p:nvPr>
        </p:nvSpPr>
        <p:spPr>
          <a:xfrm>
            <a:off x="9258300" y="3757613"/>
            <a:ext cx="7774782" cy="5526882"/>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E1BB91F2-AFE2-4FDB-B266-841A90A6695A}"/>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8" name="Chỗ dành sẵn cho Chân trang 7">
            <a:extLst>
              <a:ext uri="{FF2B5EF4-FFF2-40B4-BE49-F238E27FC236}">
                <a16:creationId xmlns:a16="http://schemas.microsoft.com/office/drawing/2014/main" id="{C87FE97C-5185-4FA7-9BE6-9D464F66699A}"/>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23978324-3C64-46EE-A73E-D2D15DA7CFD1}"/>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137297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614AFC-F550-4D58-A5BD-C2274890DBB8}"/>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9F6F912E-4B64-4ABD-ADE2-2B3D4279DB92}"/>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4" name="Chỗ dành sẵn cho Chân trang 3">
            <a:extLst>
              <a:ext uri="{FF2B5EF4-FFF2-40B4-BE49-F238E27FC236}">
                <a16:creationId xmlns:a16="http://schemas.microsoft.com/office/drawing/2014/main" id="{B519BAA0-5BB7-4D0B-96EB-6B75D4AABA7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8EF3075D-9A8D-4D7C-92B5-5C84027C42C9}"/>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450016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D56F47A9-E952-447F-801A-EFA81BD39FAC}"/>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3" name="Chỗ dành sẵn cho Chân trang 2">
            <a:extLst>
              <a:ext uri="{FF2B5EF4-FFF2-40B4-BE49-F238E27FC236}">
                <a16:creationId xmlns:a16="http://schemas.microsoft.com/office/drawing/2014/main" id="{76DFE650-3743-4033-AA6D-964753019AE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591E9A55-06A9-47FB-85EA-661CBADF3AB0}"/>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3357434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748A7F-796B-4C1F-B822-82FB58AF2FC1}"/>
              </a:ext>
            </a:extLst>
          </p:cNvPr>
          <p:cNvSpPr>
            <a:spLocks noGrp="1"/>
          </p:cNvSpPr>
          <p:nvPr>
            <p:ph type="title"/>
          </p:nvPr>
        </p:nvSpPr>
        <p:spPr>
          <a:xfrm>
            <a:off x="1259683" y="685800"/>
            <a:ext cx="5898356" cy="2400300"/>
          </a:xfrm>
        </p:spPr>
        <p:txBody>
          <a:bodyPr anchor="b"/>
          <a:lstStyle>
            <a:lvl1pPr>
              <a:defRPr sz="48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FE799E32-AED2-42AC-B92E-18ED14194B3C}"/>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E35B6C8F-9190-4A6F-950B-230AA1DEA85E}"/>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0EFE2B3-4413-41C9-94EE-35872B5C2BF2}"/>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6" name="Chỗ dành sẵn cho Chân trang 5">
            <a:extLst>
              <a:ext uri="{FF2B5EF4-FFF2-40B4-BE49-F238E27FC236}">
                <a16:creationId xmlns:a16="http://schemas.microsoft.com/office/drawing/2014/main" id="{A20F8E1F-10D8-4055-9B54-699615908C0D}"/>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62903646-51B1-4151-87B1-3CC74CE8FF98}"/>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927404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9BE1F5A-A79F-4C6D-9FC7-EEEDD7201117}"/>
              </a:ext>
            </a:extLst>
          </p:cNvPr>
          <p:cNvSpPr>
            <a:spLocks noGrp="1"/>
          </p:cNvSpPr>
          <p:nvPr>
            <p:ph type="title"/>
          </p:nvPr>
        </p:nvSpPr>
        <p:spPr>
          <a:xfrm>
            <a:off x="1259683" y="685800"/>
            <a:ext cx="5898356" cy="2400300"/>
          </a:xfrm>
        </p:spPr>
        <p:txBody>
          <a:bodyPr anchor="b"/>
          <a:lstStyle>
            <a:lvl1pPr>
              <a:defRPr sz="48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079E8852-B5BD-4A60-9F69-54CCE91A60F5}"/>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Chỗ dành sẵn cho Văn bản 3">
            <a:extLst>
              <a:ext uri="{FF2B5EF4-FFF2-40B4-BE49-F238E27FC236}">
                <a16:creationId xmlns:a16="http://schemas.microsoft.com/office/drawing/2014/main" id="{EC50A597-1160-4F5C-91DA-69302D0D4BC1}"/>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D4EE712-E7D6-412B-8D9C-D2862BCDA1C7}"/>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6" name="Chỗ dành sẵn cho Chân trang 5">
            <a:extLst>
              <a:ext uri="{FF2B5EF4-FFF2-40B4-BE49-F238E27FC236}">
                <a16:creationId xmlns:a16="http://schemas.microsoft.com/office/drawing/2014/main" id="{76168CE2-5D73-4FBC-9DE7-10C37BC19C92}"/>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B80D1057-E300-47EF-A093-76D035EB68A0}"/>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588856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AE30356-FE49-4D14-9686-FA199634A8E5}"/>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92A49D1B-0A45-4D0D-8738-1BD1094B9F67}"/>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61F18484-5599-4FE6-AF75-1C3E37963793}"/>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5" name="Chỗ dành sẵn cho Chân trang 4">
            <a:extLst>
              <a:ext uri="{FF2B5EF4-FFF2-40B4-BE49-F238E27FC236}">
                <a16:creationId xmlns:a16="http://schemas.microsoft.com/office/drawing/2014/main" id="{DE4A964E-F817-48B2-8284-A764FD02CB4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B7DD7ED-F1DF-4D95-A008-5A77236DF73D}"/>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007621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F809BF7F-834A-4957-B8F6-F43739187AEA}"/>
              </a:ext>
            </a:extLst>
          </p:cNvPr>
          <p:cNvSpPr>
            <a:spLocks noGrp="1"/>
          </p:cNvSpPr>
          <p:nvPr>
            <p:ph type="title" orient="vert"/>
          </p:nvPr>
        </p:nvSpPr>
        <p:spPr>
          <a:xfrm>
            <a:off x="13087350" y="547688"/>
            <a:ext cx="3943350" cy="8717757"/>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B38397AB-C452-4B38-A466-891D3ED399B4}"/>
              </a:ext>
            </a:extLst>
          </p:cNvPr>
          <p:cNvSpPr>
            <a:spLocks noGrp="1"/>
          </p:cNvSpPr>
          <p:nvPr>
            <p:ph type="body" orient="vert" idx="1"/>
          </p:nvPr>
        </p:nvSpPr>
        <p:spPr>
          <a:xfrm>
            <a:off x="1257300" y="547688"/>
            <a:ext cx="11601450" cy="8717757"/>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F5313882-324B-420A-9178-746506F34D84}"/>
              </a:ext>
            </a:extLst>
          </p:cNvPr>
          <p:cNvSpPr>
            <a:spLocks noGrp="1"/>
          </p:cNvSpPr>
          <p:nvPr>
            <p:ph type="dt" sz="half" idx="10"/>
          </p:nvPr>
        </p:nvSpPr>
        <p:spPr/>
        <p:txBody>
          <a:bodyPr/>
          <a:lstStyle/>
          <a:p>
            <a:fld id="{CFEAA92B-AA96-4125-B6BC-5205FE04B8AD}" type="datetimeFigureOut">
              <a:rPr lang="en-US" smtClean="0"/>
              <a:t>4/1/2024</a:t>
            </a:fld>
            <a:endParaRPr lang="en-US"/>
          </a:p>
        </p:txBody>
      </p:sp>
      <p:sp>
        <p:nvSpPr>
          <p:cNvPr id="5" name="Chỗ dành sẵn cho Chân trang 4">
            <a:extLst>
              <a:ext uri="{FF2B5EF4-FFF2-40B4-BE49-F238E27FC236}">
                <a16:creationId xmlns:a16="http://schemas.microsoft.com/office/drawing/2014/main" id="{5B13DDAC-75D7-47F1-90BD-22ABF767FEF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BEC5FC2-FF90-4611-BEF4-E420215ACE4C}"/>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38526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A71D829-FD4E-4A7F-B09B-58B836C0ED1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547E3157-DFD4-4B81-A281-97C3E4C5BD43}"/>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8E9E9577-7E10-40E4-8004-56BD846D67AD}"/>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CFEAA92B-AA96-4125-B6BC-5205FE04B8AD}" type="datetimeFigureOut">
              <a:rPr lang="en-US" smtClean="0"/>
              <a:t>4/1/2024</a:t>
            </a:fld>
            <a:endParaRPr lang="en-US"/>
          </a:p>
        </p:txBody>
      </p:sp>
      <p:sp>
        <p:nvSpPr>
          <p:cNvPr id="5" name="Chỗ dành sẵn cho Chân trang 4">
            <a:extLst>
              <a:ext uri="{FF2B5EF4-FFF2-40B4-BE49-F238E27FC236}">
                <a16:creationId xmlns:a16="http://schemas.microsoft.com/office/drawing/2014/main" id="{A04A931A-3EB3-4AE0-9F12-B71893DC9A69}"/>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9073B43D-40BA-400D-A050-D0D275C8B8F0}"/>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16C88419-3872-4CD0-A5E6-1BA563567DBE}" type="slidenum">
              <a:rPr lang="en-US" smtClean="0"/>
              <a:t>‹#›</a:t>
            </a:fld>
            <a:endParaRPr lang="en-US"/>
          </a:p>
        </p:txBody>
      </p:sp>
    </p:spTree>
    <p:extLst>
      <p:ext uri="{BB962C8B-B14F-4D97-AF65-F5344CB8AC3E}">
        <p14:creationId xmlns:p14="http://schemas.microsoft.com/office/powerpoint/2010/main" val="23205560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1.png"/><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3.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8.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5.png"/><Relationship Id="rId4" Type="http://schemas.openxmlformats.org/officeDocument/2006/relationships/image" Target="../media/image54.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387275"/>
          </a:xfrm>
          <a:prstGeom prst="rect">
            <a:avLst/>
          </a:prstGeom>
        </p:spPr>
      </p:pic>
      <p:sp>
        <p:nvSpPr>
          <p:cNvPr id="17" name="TextBox 16"/>
          <p:cNvSpPr txBox="1"/>
          <p:nvPr/>
        </p:nvSpPr>
        <p:spPr>
          <a:xfrm>
            <a:off x="0" y="-4988189"/>
            <a:ext cx="5625885" cy="1107996"/>
          </a:xfrm>
          <a:prstGeom prst="rect">
            <a:avLst/>
          </a:prstGeom>
          <a:noFill/>
        </p:spPr>
        <p:txBody>
          <a:bodyPr wrap="square" rtlCol="0">
            <a:spAutoFit/>
          </a:bodyPr>
          <a:lstStyle/>
          <a:p>
            <a:pPr defTabSz="1371600"/>
            <a:r>
              <a:rPr lang="en-US" sz="6600" dirty="0">
                <a:solidFill>
                  <a:srgbClr val="FF0000"/>
                </a:solidFill>
                <a:latin typeface="Segoe UI Black" panose="020B0A02040204020203" pitchFamily="34" charset="0"/>
                <a:ea typeface="Segoe UI Black" panose="020B0A02040204020203" pitchFamily="34" charset="0"/>
                <a:cs typeface="Segoe UI" panose="020B0502040204020203" pitchFamily="34" charset="0"/>
              </a:rPr>
              <a:t>CHƯƠNG 6</a:t>
            </a:r>
          </a:p>
        </p:txBody>
      </p:sp>
      <p:cxnSp>
        <p:nvCxnSpPr>
          <p:cNvPr id="19" name="Straight Connector 18"/>
          <p:cNvCxnSpPr/>
          <p:nvPr/>
        </p:nvCxnSpPr>
        <p:spPr>
          <a:xfrm>
            <a:off x="0" y="-4018692"/>
            <a:ext cx="4206486"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 y="-1884884"/>
            <a:ext cx="11132885" cy="1938992"/>
          </a:xfrm>
          <a:prstGeom prst="rect">
            <a:avLst/>
          </a:prstGeom>
          <a:noFill/>
        </p:spPr>
        <p:txBody>
          <a:bodyPr wrap="square" rtlCol="0">
            <a:spAutoFit/>
          </a:bodyPr>
          <a:lstStyle/>
          <a:p>
            <a:pPr defTabSz="1371600"/>
            <a:r>
              <a:rPr lang="en-US" sz="6000" dirty="0">
                <a:solidFill>
                  <a:prstClr val="black"/>
                </a:solidFill>
                <a:latin typeface="Segoe UI Black" panose="020B0A02040204020203" pitchFamily="34" charset="0"/>
                <a:ea typeface="Segoe UI Black" panose="020B0A02040204020203" pitchFamily="34" charset="0"/>
              </a:rPr>
              <a:t>DÂN TỘC TRONG THỜI KỲ QUÁ ĐỘ CHỦ NGHĨA XÃ HỘI</a:t>
            </a:r>
          </a:p>
        </p:txBody>
      </p:sp>
      <p:sp>
        <p:nvSpPr>
          <p:cNvPr id="23" name="Freeform: Shape 22">
            <a:extLst>
              <a:ext uri="{FF2B5EF4-FFF2-40B4-BE49-F238E27FC236}">
                <a16:creationId xmlns:a16="http://schemas.microsoft.com/office/drawing/2014/main" id="{46DFDA4C-440B-CB45-4C3D-420BDC8969EF}"/>
              </a:ext>
            </a:extLst>
          </p:cNvPr>
          <p:cNvSpPr/>
          <p:nvPr/>
        </p:nvSpPr>
        <p:spPr>
          <a:xfrm>
            <a:off x="-18288000" y="0"/>
            <a:ext cx="18287999" cy="10441383"/>
          </a:xfrm>
          <a:custGeom>
            <a:avLst/>
            <a:gdLst>
              <a:gd name="connsiteX0" fmla="*/ 0 w 18287999"/>
              <a:gd name="connsiteY0" fmla="*/ 0 h 10333167"/>
              <a:gd name="connsiteX1" fmla="*/ 18287999 w 18287999"/>
              <a:gd name="connsiteY1" fmla="*/ 0 h 10333167"/>
              <a:gd name="connsiteX2" fmla="*/ 18287999 w 18287999"/>
              <a:gd name="connsiteY2" fmla="*/ 2486234 h 10333167"/>
              <a:gd name="connsiteX3" fmla="*/ 18273595 w 18287999"/>
              <a:gd name="connsiteY3" fmla="*/ 2488646 h 10333167"/>
              <a:gd name="connsiteX4" fmla="*/ 18076983 w 18287999"/>
              <a:gd name="connsiteY4" fmla="*/ 2513246 h 10333167"/>
              <a:gd name="connsiteX5" fmla="*/ 16564709 w 18287999"/>
              <a:gd name="connsiteY5" fmla="*/ 2372569 h 10333167"/>
              <a:gd name="connsiteX6" fmla="*/ 16107509 w 18287999"/>
              <a:gd name="connsiteY6" fmla="*/ 2161554 h 10333167"/>
              <a:gd name="connsiteX7" fmla="*/ 15931661 w 18287999"/>
              <a:gd name="connsiteY7" fmla="*/ 2091215 h 10333167"/>
              <a:gd name="connsiteX8" fmla="*/ 15650309 w 18287999"/>
              <a:gd name="connsiteY8" fmla="*/ 2126384 h 10333167"/>
              <a:gd name="connsiteX9" fmla="*/ 15333785 w 18287999"/>
              <a:gd name="connsiteY9" fmla="*/ 2372569 h 10333167"/>
              <a:gd name="connsiteX10" fmla="*/ 15228277 w 18287999"/>
              <a:gd name="connsiteY10" fmla="*/ 2442907 h 10333167"/>
              <a:gd name="connsiteX11" fmla="*/ 14524893 w 18287999"/>
              <a:gd name="connsiteY11" fmla="*/ 2618754 h 10333167"/>
              <a:gd name="connsiteX12" fmla="*/ 13680832 w 18287999"/>
              <a:gd name="connsiteY12" fmla="*/ 2407738 h 10333167"/>
              <a:gd name="connsiteX13" fmla="*/ 13223631 w 18287999"/>
              <a:gd name="connsiteY13" fmla="*/ 2056046 h 10333167"/>
              <a:gd name="connsiteX14" fmla="*/ 12907109 w 18287999"/>
              <a:gd name="connsiteY14" fmla="*/ 1880200 h 10333167"/>
              <a:gd name="connsiteX15" fmla="*/ 11394832 w 18287999"/>
              <a:gd name="connsiteY15" fmla="*/ 1915369 h 10333167"/>
              <a:gd name="connsiteX16" fmla="*/ 11324494 w 18287999"/>
              <a:gd name="connsiteY16" fmla="*/ 2020877 h 10333167"/>
              <a:gd name="connsiteX17" fmla="*/ 11148645 w 18287999"/>
              <a:gd name="connsiteY17" fmla="*/ 2126384 h 10333167"/>
              <a:gd name="connsiteX18" fmla="*/ 10937631 w 18287999"/>
              <a:gd name="connsiteY18" fmla="*/ 2302230 h 10333167"/>
              <a:gd name="connsiteX19" fmla="*/ 10656277 w 18287999"/>
              <a:gd name="connsiteY19" fmla="*/ 2583584 h 10333167"/>
              <a:gd name="connsiteX20" fmla="*/ 10410094 w 18287999"/>
              <a:gd name="connsiteY20" fmla="*/ 2618754 h 10333167"/>
              <a:gd name="connsiteX21" fmla="*/ 9003323 w 18287999"/>
              <a:gd name="connsiteY21" fmla="*/ 2407738 h 10333167"/>
              <a:gd name="connsiteX22" fmla="*/ 8792309 w 18287999"/>
              <a:gd name="connsiteY22" fmla="*/ 2231892 h 10333167"/>
              <a:gd name="connsiteX23" fmla="*/ 8686801 w 18287999"/>
              <a:gd name="connsiteY23" fmla="*/ 2196723 h 10333167"/>
              <a:gd name="connsiteX24" fmla="*/ 7631724 w 18287999"/>
              <a:gd name="connsiteY24" fmla="*/ 2513246 h 10333167"/>
              <a:gd name="connsiteX25" fmla="*/ 7561386 w 18287999"/>
              <a:gd name="connsiteY25" fmla="*/ 2618754 h 10333167"/>
              <a:gd name="connsiteX26" fmla="*/ 7491048 w 18287999"/>
              <a:gd name="connsiteY26" fmla="*/ 2935277 h 10333167"/>
              <a:gd name="connsiteX27" fmla="*/ 6400802 w 18287999"/>
              <a:gd name="connsiteY27" fmla="*/ 2759430 h 10333167"/>
              <a:gd name="connsiteX28" fmla="*/ 6295294 w 18287999"/>
              <a:gd name="connsiteY28" fmla="*/ 2689092 h 10333167"/>
              <a:gd name="connsiteX29" fmla="*/ 6049111 w 18287999"/>
              <a:gd name="connsiteY29" fmla="*/ 2759430 h 10333167"/>
              <a:gd name="connsiteX30" fmla="*/ 6013939 w 18287999"/>
              <a:gd name="connsiteY30" fmla="*/ 3638661 h 10333167"/>
              <a:gd name="connsiteX31" fmla="*/ 5873265 w 18287999"/>
              <a:gd name="connsiteY31" fmla="*/ 3709000 h 10333167"/>
              <a:gd name="connsiteX32" fmla="*/ 5943603 w 18287999"/>
              <a:gd name="connsiteY32" fmla="*/ 3814507 h 10333167"/>
              <a:gd name="connsiteX33" fmla="*/ 5978772 w 18287999"/>
              <a:gd name="connsiteY33" fmla="*/ 3920015 h 10333167"/>
              <a:gd name="connsiteX34" fmla="*/ 6049111 w 18287999"/>
              <a:gd name="connsiteY34" fmla="*/ 3990354 h 10333167"/>
              <a:gd name="connsiteX35" fmla="*/ 5802925 w 18287999"/>
              <a:gd name="connsiteY35" fmla="*/ 4236538 h 10333167"/>
              <a:gd name="connsiteX36" fmla="*/ 5556742 w 18287999"/>
              <a:gd name="connsiteY36" fmla="*/ 4306877 h 10333167"/>
              <a:gd name="connsiteX37" fmla="*/ 5591911 w 18287999"/>
              <a:gd name="connsiteY37" fmla="*/ 4412384 h 10333167"/>
              <a:gd name="connsiteX38" fmla="*/ 5732587 w 18287999"/>
              <a:gd name="connsiteY38" fmla="*/ 4553062 h 10333167"/>
              <a:gd name="connsiteX39" fmla="*/ 5802925 w 18287999"/>
              <a:gd name="connsiteY39" fmla="*/ 4658569 h 10333167"/>
              <a:gd name="connsiteX40" fmla="*/ 5767758 w 18287999"/>
              <a:gd name="connsiteY40" fmla="*/ 4939923 h 10333167"/>
              <a:gd name="connsiteX41" fmla="*/ 5556742 w 18287999"/>
              <a:gd name="connsiteY41" fmla="*/ 4975092 h 10333167"/>
              <a:gd name="connsiteX42" fmla="*/ 5451234 w 18287999"/>
              <a:gd name="connsiteY42" fmla="*/ 5045430 h 10333167"/>
              <a:gd name="connsiteX43" fmla="*/ 5486404 w 18287999"/>
              <a:gd name="connsiteY43" fmla="*/ 5186107 h 10333167"/>
              <a:gd name="connsiteX44" fmla="*/ 5591911 w 18287999"/>
              <a:gd name="connsiteY44" fmla="*/ 5326784 h 10333167"/>
              <a:gd name="connsiteX45" fmla="*/ 5275389 w 18287999"/>
              <a:gd name="connsiteY45" fmla="*/ 5783984 h 10333167"/>
              <a:gd name="connsiteX46" fmla="*/ 5521573 w 18287999"/>
              <a:gd name="connsiteY46" fmla="*/ 6170846 h 10333167"/>
              <a:gd name="connsiteX47" fmla="*/ 5556742 w 18287999"/>
              <a:gd name="connsiteY47" fmla="*/ 6311523 h 10333167"/>
              <a:gd name="connsiteX48" fmla="*/ 5627081 w 18287999"/>
              <a:gd name="connsiteY48" fmla="*/ 6663215 h 10333167"/>
              <a:gd name="connsiteX49" fmla="*/ 6365634 w 18287999"/>
              <a:gd name="connsiteY49" fmla="*/ 6698384 h 10333167"/>
              <a:gd name="connsiteX50" fmla="*/ 6576649 w 18287999"/>
              <a:gd name="connsiteY50" fmla="*/ 6944569 h 10333167"/>
              <a:gd name="connsiteX51" fmla="*/ 6717326 w 18287999"/>
              <a:gd name="connsiteY51" fmla="*/ 7050077 h 10333167"/>
              <a:gd name="connsiteX52" fmla="*/ 7209694 w 18287999"/>
              <a:gd name="connsiteY52" fmla="*/ 6909400 h 10333167"/>
              <a:gd name="connsiteX53" fmla="*/ 7315202 w 18287999"/>
              <a:gd name="connsiteY53" fmla="*/ 6839061 h 10333167"/>
              <a:gd name="connsiteX54" fmla="*/ 8299939 w 18287999"/>
              <a:gd name="connsiteY54" fmla="*/ 7050077 h 10333167"/>
              <a:gd name="connsiteX55" fmla="*/ 8510955 w 18287999"/>
              <a:gd name="connsiteY55" fmla="*/ 7014907 h 10333167"/>
              <a:gd name="connsiteX56" fmla="*/ 8757139 w 18287999"/>
              <a:gd name="connsiteY56" fmla="*/ 6979738 h 10333167"/>
              <a:gd name="connsiteX57" fmla="*/ 9566031 w 18287999"/>
              <a:gd name="connsiteY57" fmla="*/ 7472107 h 10333167"/>
              <a:gd name="connsiteX58" fmla="*/ 9636369 w 18287999"/>
              <a:gd name="connsiteY58" fmla="*/ 7577615 h 10333167"/>
              <a:gd name="connsiteX59" fmla="*/ 9847385 w 18287999"/>
              <a:gd name="connsiteY59" fmla="*/ 7542446 h 10333167"/>
              <a:gd name="connsiteX60" fmla="*/ 10480432 w 18287999"/>
              <a:gd name="connsiteY60" fmla="*/ 7401769 h 10333167"/>
              <a:gd name="connsiteX61" fmla="*/ 10761785 w 18287999"/>
              <a:gd name="connsiteY61" fmla="*/ 7366600 h 10333167"/>
              <a:gd name="connsiteX62" fmla="*/ 10867293 w 18287999"/>
              <a:gd name="connsiteY62" fmla="*/ 7401769 h 10333167"/>
              <a:gd name="connsiteX63" fmla="*/ 10972801 w 18287999"/>
              <a:gd name="connsiteY63" fmla="*/ 7542446 h 10333167"/>
              <a:gd name="connsiteX64" fmla="*/ 11816861 w 18287999"/>
              <a:gd name="connsiteY64" fmla="*/ 7647954 h 10333167"/>
              <a:gd name="connsiteX65" fmla="*/ 13680832 w 18287999"/>
              <a:gd name="connsiteY65" fmla="*/ 7472107 h 10333167"/>
              <a:gd name="connsiteX66" fmla="*/ 14560061 w 18287999"/>
              <a:gd name="connsiteY66" fmla="*/ 7296261 h 10333167"/>
              <a:gd name="connsiteX67" fmla="*/ 14665569 w 18287999"/>
              <a:gd name="connsiteY67" fmla="*/ 7366600 h 10333167"/>
              <a:gd name="connsiteX68" fmla="*/ 14700737 w 18287999"/>
              <a:gd name="connsiteY68" fmla="*/ 7507277 h 10333167"/>
              <a:gd name="connsiteX69" fmla="*/ 15157937 w 18287999"/>
              <a:gd name="connsiteY69" fmla="*/ 7436938 h 10333167"/>
              <a:gd name="connsiteX70" fmla="*/ 15720645 w 18287999"/>
              <a:gd name="connsiteY70" fmla="*/ 7331430 h 10333167"/>
              <a:gd name="connsiteX71" fmla="*/ 16072337 w 18287999"/>
              <a:gd name="connsiteY71" fmla="*/ 7542446 h 10333167"/>
              <a:gd name="connsiteX72" fmla="*/ 16142677 w 18287999"/>
              <a:gd name="connsiteY72" fmla="*/ 7612784 h 10333167"/>
              <a:gd name="connsiteX73" fmla="*/ 16599877 w 18287999"/>
              <a:gd name="connsiteY73" fmla="*/ 7577615 h 10333167"/>
              <a:gd name="connsiteX74" fmla="*/ 17549443 w 18287999"/>
              <a:gd name="connsiteY74" fmla="*/ 7683123 h 10333167"/>
              <a:gd name="connsiteX75" fmla="*/ 18147323 w 18287999"/>
              <a:gd name="connsiteY75" fmla="*/ 7647954 h 10333167"/>
              <a:gd name="connsiteX76" fmla="*/ 18287999 w 18287999"/>
              <a:gd name="connsiteY76" fmla="*/ 7655888 h 10333167"/>
              <a:gd name="connsiteX77" fmla="*/ 18287999 w 18287999"/>
              <a:gd name="connsiteY77" fmla="*/ 10333167 h 10333167"/>
              <a:gd name="connsiteX78" fmla="*/ 0 w 18287999"/>
              <a:gd name="connsiteY78" fmla="*/ 10333167 h 1033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287999" h="10333167">
                <a:moveTo>
                  <a:pt x="0" y="0"/>
                </a:moveTo>
                <a:lnTo>
                  <a:pt x="18287999" y="0"/>
                </a:lnTo>
                <a:lnTo>
                  <a:pt x="18287999" y="2486234"/>
                </a:lnTo>
                <a:lnTo>
                  <a:pt x="18273595" y="2488646"/>
                </a:lnTo>
                <a:cubicBezTo>
                  <a:pt x="18208059" y="2496846"/>
                  <a:pt x="18141461" y="2501523"/>
                  <a:pt x="18076983" y="2513246"/>
                </a:cubicBezTo>
                <a:cubicBezTo>
                  <a:pt x="17572891" y="2466354"/>
                  <a:pt x="17063091" y="2461566"/>
                  <a:pt x="16564709" y="2372569"/>
                </a:cubicBezTo>
                <a:cubicBezTo>
                  <a:pt x="16399473" y="2343063"/>
                  <a:pt x="16260889" y="2229724"/>
                  <a:pt x="16107509" y="2161554"/>
                </a:cubicBezTo>
                <a:cubicBezTo>
                  <a:pt x="16049817" y="2135914"/>
                  <a:pt x="15990277" y="2114661"/>
                  <a:pt x="15931661" y="2091215"/>
                </a:cubicBezTo>
                <a:cubicBezTo>
                  <a:pt x="15837877" y="2102938"/>
                  <a:pt x="15735825" y="2086140"/>
                  <a:pt x="15650309" y="2126384"/>
                </a:cubicBezTo>
                <a:cubicBezTo>
                  <a:pt x="15529367" y="2183298"/>
                  <a:pt x="15445001" y="2298426"/>
                  <a:pt x="15333785" y="2372569"/>
                </a:cubicBezTo>
                <a:cubicBezTo>
                  <a:pt x="15298617" y="2396015"/>
                  <a:pt x="15266655" y="2425194"/>
                  <a:pt x="15228277" y="2442907"/>
                </a:cubicBezTo>
                <a:cubicBezTo>
                  <a:pt x="14845677" y="2619491"/>
                  <a:pt x="14928989" y="2578344"/>
                  <a:pt x="14524893" y="2618754"/>
                </a:cubicBezTo>
                <a:cubicBezTo>
                  <a:pt x="14243537" y="2548415"/>
                  <a:pt x="13951717" y="2511312"/>
                  <a:pt x="13680832" y="2407738"/>
                </a:cubicBezTo>
                <a:cubicBezTo>
                  <a:pt x="13029613" y="2158743"/>
                  <a:pt x="13520268" y="2253804"/>
                  <a:pt x="13223631" y="2056046"/>
                </a:cubicBezTo>
                <a:cubicBezTo>
                  <a:pt x="13123205" y="1989096"/>
                  <a:pt x="13012617" y="1938815"/>
                  <a:pt x="12907109" y="1880200"/>
                </a:cubicBezTo>
                <a:cubicBezTo>
                  <a:pt x="12403018" y="1891923"/>
                  <a:pt x="11897079" y="1870725"/>
                  <a:pt x="11394832" y="1915369"/>
                </a:cubicBezTo>
                <a:cubicBezTo>
                  <a:pt x="11352729" y="1919111"/>
                  <a:pt x="11356585" y="1993369"/>
                  <a:pt x="11324494" y="2020877"/>
                </a:cubicBezTo>
                <a:cubicBezTo>
                  <a:pt x="11272594" y="2065363"/>
                  <a:pt x="11203929" y="2086179"/>
                  <a:pt x="11148645" y="2126384"/>
                </a:cubicBezTo>
                <a:cubicBezTo>
                  <a:pt x="11074597" y="2180237"/>
                  <a:pt x="11004725" y="2239928"/>
                  <a:pt x="10937631" y="2302230"/>
                </a:cubicBezTo>
                <a:cubicBezTo>
                  <a:pt x="10840439" y="2392479"/>
                  <a:pt x="10787576" y="2564827"/>
                  <a:pt x="10656277" y="2583584"/>
                </a:cubicBezTo>
                <a:lnTo>
                  <a:pt x="10410094" y="2618754"/>
                </a:lnTo>
                <a:cubicBezTo>
                  <a:pt x="9958482" y="2582625"/>
                  <a:pt x="9437964" y="2594012"/>
                  <a:pt x="9003323" y="2407738"/>
                </a:cubicBezTo>
                <a:cubicBezTo>
                  <a:pt x="8919166" y="2371671"/>
                  <a:pt x="8868492" y="2282680"/>
                  <a:pt x="8792309" y="2231892"/>
                </a:cubicBezTo>
                <a:cubicBezTo>
                  <a:pt x="8761462" y="2211328"/>
                  <a:pt x="8721969" y="2208446"/>
                  <a:pt x="8686801" y="2196723"/>
                </a:cubicBezTo>
                <a:cubicBezTo>
                  <a:pt x="7803143" y="2302761"/>
                  <a:pt x="7969715" y="2078685"/>
                  <a:pt x="7631724" y="2513246"/>
                </a:cubicBezTo>
                <a:cubicBezTo>
                  <a:pt x="7605775" y="2546611"/>
                  <a:pt x="7584832" y="2583585"/>
                  <a:pt x="7561386" y="2618754"/>
                </a:cubicBezTo>
                <a:cubicBezTo>
                  <a:pt x="7537940" y="2724262"/>
                  <a:pt x="7595901" y="2909063"/>
                  <a:pt x="7491048" y="2935277"/>
                </a:cubicBezTo>
                <a:cubicBezTo>
                  <a:pt x="6931559" y="3075149"/>
                  <a:pt x="6744183" y="2974043"/>
                  <a:pt x="6400802" y="2759430"/>
                </a:cubicBezTo>
                <a:cubicBezTo>
                  <a:pt x="6364960" y="2737028"/>
                  <a:pt x="6330464" y="2712538"/>
                  <a:pt x="6295294" y="2689092"/>
                </a:cubicBezTo>
                <a:cubicBezTo>
                  <a:pt x="6213234" y="2712538"/>
                  <a:pt x="6074811" y="2678046"/>
                  <a:pt x="6049111" y="2759430"/>
                </a:cubicBezTo>
                <a:cubicBezTo>
                  <a:pt x="5922299" y="3161000"/>
                  <a:pt x="6213884" y="3305420"/>
                  <a:pt x="6013939" y="3638661"/>
                </a:cubicBezTo>
                <a:cubicBezTo>
                  <a:pt x="5986968" y="3683617"/>
                  <a:pt x="5920157" y="3685554"/>
                  <a:pt x="5873265" y="3709000"/>
                </a:cubicBezTo>
                <a:cubicBezTo>
                  <a:pt x="5896709" y="3744169"/>
                  <a:pt x="5924700" y="3776701"/>
                  <a:pt x="5943603" y="3814507"/>
                </a:cubicBezTo>
                <a:cubicBezTo>
                  <a:pt x="5960181" y="3847665"/>
                  <a:pt x="5959699" y="3888226"/>
                  <a:pt x="5978772" y="3920015"/>
                </a:cubicBezTo>
                <a:cubicBezTo>
                  <a:pt x="5995832" y="3948448"/>
                  <a:pt x="6025665" y="3966908"/>
                  <a:pt x="6049111" y="3990354"/>
                </a:cubicBezTo>
                <a:cubicBezTo>
                  <a:pt x="5967049" y="4072415"/>
                  <a:pt x="5900547" y="4173782"/>
                  <a:pt x="5802925" y="4236538"/>
                </a:cubicBezTo>
                <a:cubicBezTo>
                  <a:pt x="5731136" y="4282690"/>
                  <a:pt x="5622306" y="4252240"/>
                  <a:pt x="5556742" y="4306877"/>
                </a:cubicBezTo>
                <a:cubicBezTo>
                  <a:pt x="5528263" y="4330610"/>
                  <a:pt x="5570364" y="4382219"/>
                  <a:pt x="5591911" y="4412384"/>
                </a:cubicBezTo>
                <a:cubicBezTo>
                  <a:pt x="5630457" y="4466347"/>
                  <a:pt x="5689430" y="4502710"/>
                  <a:pt x="5732587" y="4553062"/>
                </a:cubicBezTo>
                <a:cubicBezTo>
                  <a:pt x="5760097" y="4585153"/>
                  <a:pt x="5779481" y="4623400"/>
                  <a:pt x="5802925" y="4658569"/>
                </a:cubicBezTo>
                <a:cubicBezTo>
                  <a:pt x="5791204" y="4752354"/>
                  <a:pt x="5825784" y="4865318"/>
                  <a:pt x="5767758" y="4939923"/>
                </a:cubicBezTo>
                <a:cubicBezTo>
                  <a:pt x="5723978" y="4996211"/>
                  <a:pt x="5624392" y="4952542"/>
                  <a:pt x="5556742" y="4975092"/>
                </a:cubicBezTo>
                <a:cubicBezTo>
                  <a:pt x="5516642" y="4988458"/>
                  <a:pt x="5486404" y="5021984"/>
                  <a:pt x="5451234" y="5045430"/>
                </a:cubicBezTo>
                <a:cubicBezTo>
                  <a:pt x="5462958" y="5092322"/>
                  <a:pt x="5464787" y="5142874"/>
                  <a:pt x="5486404" y="5186107"/>
                </a:cubicBezTo>
                <a:cubicBezTo>
                  <a:pt x="5512618" y="5238534"/>
                  <a:pt x="5600201" y="5268758"/>
                  <a:pt x="5591911" y="5326784"/>
                </a:cubicBezTo>
                <a:cubicBezTo>
                  <a:pt x="5551500" y="5609670"/>
                  <a:pt x="5448630" y="5654054"/>
                  <a:pt x="5275389" y="5783984"/>
                </a:cubicBezTo>
                <a:cubicBezTo>
                  <a:pt x="5310664" y="5836897"/>
                  <a:pt x="5488460" y="6096344"/>
                  <a:pt x="5521573" y="6170846"/>
                </a:cubicBezTo>
                <a:cubicBezTo>
                  <a:pt x="5541204" y="6215016"/>
                  <a:pt x="5546614" y="6264260"/>
                  <a:pt x="5556742" y="6311523"/>
                </a:cubicBezTo>
                <a:cubicBezTo>
                  <a:pt x="5581791" y="6428422"/>
                  <a:pt x="5519229" y="6611634"/>
                  <a:pt x="5627081" y="6663215"/>
                </a:cubicBezTo>
                <a:cubicBezTo>
                  <a:pt x="5849424" y="6769553"/>
                  <a:pt x="6119449" y="6686661"/>
                  <a:pt x="6365634" y="6698384"/>
                </a:cubicBezTo>
                <a:cubicBezTo>
                  <a:pt x="6415258" y="6760415"/>
                  <a:pt x="6502603" y="6882863"/>
                  <a:pt x="6576649" y="6944569"/>
                </a:cubicBezTo>
                <a:cubicBezTo>
                  <a:pt x="6621679" y="6982094"/>
                  <a:pt x="6670434" y="7014908"/>
                  <a:pt x="6717326" y="7050077"/>
                </a:cubicBezTo>
                <a:cubicBezTo>
                  <a:pt x="6881449" y="7003185"/>
                  <a:pt x="7048736" y="6966209"/>
                  <a:pt x="7209694" y="6909400"/>
                </a:cubicBezTo>
                <a:cubicBezTo>
                  <a:pt x="7249553" y="6895332"/>
                  <a:pt x="7273281" y="6833652"/>
                  <a:pt x="7315202" y="6839061"/>
                </a:cubicBezTo>
                <a:cubicBezTo>
                  <a:pt x="7648140" y="6882021"/>
                  <a:pt x="7971693" y="6979738"/>
                  <a:pt x="8299939" y="7050077"/>
                </a:cubicBezTo>
                <a:cubicBezTo>
                  <a:pt x="8510644" y="7331017"/>
                  <a:pt x="8300441" y="7141217"/>
                  <a:pt x="8510955" y="7014907"/>
                </a:cubicBezTo>
                <a:cubicBezTo>
                  <a:pt x="8582036" y="6972258"/>
                  <a:pt x="8675077" y="6991461"/>
                  <a:pt x="8757139" y="6979738"/>
                </a:cubicBezTo>
                <a:cubicBezTo>
                  <a:pt x="9555702" y="7273946"/>
                  <a:pt x="9290996" y="7013713"/>
                  <a:pt x="9566031" y="7472107"/>
                </a:cubicBezTo>
                <a:cubicBezTo>
                  <a:pt x="9587778" y="7508352"/>
                  <a:pt x="9612923" y="7542446"/>
                  <a:pt x="9636369" y="7577615"/>
                </a:cubicBezTo>
                <a:cubicBezTo>
                  <a:pt x="9706709" y="7565892"/>
                  <a:pt x="9777575" y="7556990"/>
                  <a:pt x="9847385" y="7542446"/>
                </a:cubicBezTo>
                <a:cubicBezTo>
                  <a:pt x="10059004" y="7498359"/>
                  <a:pt x="10268158" y="7442591"/>
                  <a:pt x="10480432" y="7401769"/>
                </a:cubicBezTo>
                <a:cubicBezTo>
                  <a:pt x="10573245" y="7383920"/>
                  <a:pt x="10668001" y="7378323"/>
                  <a:pt x="10761785" y="7366600"/>
                </a:cubicBezTo>
                <a:cubicBezTo>
                  <a:pt x="10796953" y="7378323"/>
                  <a:pt x="10838813" y="7378036"/>
                  <a:pt x="10867293" y="7401769"/>
                </a:cubicBezTo>
                <a:cubicBezTo>
                  <a:pt x="10912321" y="7439294"/>
                  <a:pt x="10916061" y="7527736"/>
                  <a:pt x="10972801" y="7542446"/>
                </a:cubicBezTo>
                <a:cubicBezTo>
                  <a:pt x="11247269" y="7613605"/>
                  <a:pt x="11535509" y="7612785"/>
                  <a:pt x="11816861" y="7647954"/>
                </a:cubicBezTo>
                <a:cubicBezTo>
                  <a:pt x="12419597" y="8100004"/>
                  <a:pt x="11935153" y="7789503"/>
                  <a:pt x="13680832" y="7472107"/>
                </a:cubicBezTo>
                <a:cubicBezTo>
                  <a:pt x="15019997" y="7228622"/>
                  <a:pt x="13775814" y="7394291"/>
                  <a:pt x="14560061" y="7296261"/>
                </a:cubicBezTo>
                <a:cubicBezTo>
                  <a:pt x="14595231" y="7319707"/>
                  <a:pt x="14642123" y="7331431"/>
                  <a:pt x="14665569" y="7366600"/>
                </a:cubicBezTo>
                <a:cubicBezTo>
                  <a:pt x="14692381" y="7406818"/>
                  <a:pt x="14652889" y="7500441"/>
                  <a:pt x="14700737" y="7507277"/>
                </a:cubicBezTo>
                <a:cubicBezTo>
                  <a:pt x="14853381" y="7529083"/>
                  <a:pt x="15005987" y="7463137"/>
                  <a:pt x="15157937" y="7436938"/>
                </a:cubicBezTo>
                <a:cubicBezTo>
                  <a:pt x="15346001" y="7404513"/>
                  <a:pt x="15533077" y="7366599"/>
                  <a:pt x="15720645" y="7331430"/>
                </a:cubicBezTo>
                <a:cubicBezTo>
                  <a:pt x="15837877" y="7401769"/>
                  <a:pt x="15958585" y="7466611"/>
                  <a:pt x="16072337" y="7542446"/>
                </a:cubicBezTo>
                <a:cubicBezTo>
                  <a:pt x="16099927" y="7560839"/>
                  <a:pt x="16109593" y="7610578"/>
                  <a:pt x="16142677" y="7612784"/>
                </a:cubicBezTo>
                <a:cubicBezTo>
                  <a:pt x="16295189" y="7622951"/>
                  <a:pt x="16447477" y="7589338"/>
                  <a:pt x="16599877" y="7577615"/>
                </a:cubicBezTo>
                <a:cubicBezTo>
                  <a:pt x="16916399" y="7612784"/>
                  <a:pt x="17231303" y="7668662"/>
                  <a:pt x="17549443" y="7683123"/>
                </a:cubicBezTo>
                <a:cubicBezTo>
                  <a:pt x="17748875" y="7692188"/>
                  <a:pt x="17947755" y="7642702"/>
                  <a:pt x="18147323" y="7647954"/>
                </a:cubicBezTo>
                <a:lnTo>
                  <a:pt x="18287999" y="7655888"/>
                </a:lnTo>
                <a:lnTo>
                  <a:pt x="18287999" y="10333167"/>
                </a:lnTo>
                <a:lnTo>
                  <a:pt x="0" y="10333167"/>
                </a:lnTo>
                <a:close/>
              </a:path>
            </a:pathLst>
          </a:cu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TextBox 23">
            <a:extLst>
              <a:ext uri="{FF2B5EF4-FFF2-40B4-BE49-F238E27FC236}">
                <a16:creationId xmlns:a16="http://schemas.microsoft.com/office/drawing/2014/main" id="{357B9CDF-C6D5-C478-B5AA-E1C2711A5D4E}"/>
              </a:ext>
            </a:extLst>
          </p:cNvPr>
          <p:cNvSpPr txBox="1"/>
          <p:nvPr/>
        </p:nvSpPr>
        <p:spPr>
          <a:xfrm>
            <a:off x="18249900" y="9333387"/>
            <a:ext cx="9144000" cy="1107996"/>
          </a:xfrm>
          <a:prstGeom prst="rect">
            <a:avLst/>
          </a:prstGeom>
          <a:noFill/>
        </p:spPr>
        <p:txBody>
          <a:bodyPr wrap="square" rtlCol="0">
            <a:spAutoFit/>
          </a:bodyPr>
          <a:lstStyle/>
          <a:p>
            <a:r>
              <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rPr>
              <a:t>NHÓM 6 THỰC HIỆN</a:t>
            </a:r>
          </a:p>
          <a:p>
            <a:r>
              <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rPr>
              <a:t>GV: Võ </a:t>
            </a:r>
            <a:r>
              <a:rPr lang="en-US" sz="3300" i="1" dirty="0" err="1">
                <a:solidFill>
                  <a:srgbClr val="002060"/>
                </a:solidFill>
                <a:latin typeface="Segoe UI Black" panose="020B0A02040204020203" pitchFamily="34" charset="0"/>
                <a:ea typeface="Segoe UI Black" panose="020B0A02040204020203" pitchFamily="34" charset="0"/>
                <a:cs typeface="Aharoni" panose="020B0604020202020204" pitchFamily="2" charset="-79"/>
              </a:rPr>
              <a:t>Ngọc</a:t>
            </a:r>
            <a:r>
              <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rPr>
              <a:t> </a:t>
            </a:r>
            <a:r>
              <a:rPr lang="en-US" sz="3300" i="1" dirty="0" err="1">
                <a:solidFill>
                  <a:srgbClr val="002060"/>
                </a:solidFill>
                <a:latin typeface="Segoe UI Black" panose="020B0A02040204020203" pitchFamily="34" charset="0"/>
                <a:ea typeface="Segoe UI Black" panose="020B0A02040204020203" pitchFamily="34" charset="0"/>
                <a:cs typeface="Aharoni" panose="020B0604020202020204" pitchFamily="2" charset="-79"/>
              </a:rPr>
              <a:t>Tấn</a:t>
            </a:r>
            <a:r>
              <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rPr>
              <a:t> </a:t>
            </a:r>
            <a:r>
              <a:rPr lang="en-US" sz="3300" i="1" dirty="0" err="1">
                <a:solidFill>
                  <a:srgbClr val="002060"/>
                </a:solidFill>
                <a:latin typeface="Segoe UI Black" panose="020B0A02040204020203" pitchFamily="34" charset="0"/>
                <a:ea typeface="Segoe UI Black" panose="020B0A02040204020203" pitchFamily="34" charset="0"/>
                <a:cs typeface="Aharoni" panose="020B0604020202020204" pitchFamily="2" charset="-79"/>
              </a:rPr>
              <a:t>Phước</a:t>
            </a:r>
            <a:endPar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endParaRPr>
          </a:p>
        </p:txBody>
      </p:sp>
    </p:spTree>
    <p:extLst>
      <p:ext uri="{BB962C8B-B14F-4D97-AF65-F5344CB8AC3E}">
        <p14:creationId xmlns:p14="http://schemas.microsoft.com/office/powerpoint/2010/main" val="1827684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4AD1-BA33-19D3-2D23-BCCC54EAABD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F4F3312-915D-6808-60AE-0C1CC2B9196E}"/>
              </a:ext>
            </a:extLst>
          </p:cNvPr>
          <p:cNvPicPr>
            <a:picLocks noChangeAspect="1"/>
          </p:cNvPicPr>
          <p:nvPr/>
        </p:nvPicPr>
        <p:blipFill>
          <a:blip r:embed="rId3"/>
          <a:srcRect t="27500" b="27500"/>
          <a:stretch>
            <a:fillRect/>
          </a:stretch>
        </p:blipFill>
        <p:spPr>
          <a:xfrm>
            <a:off x="0" y="0"/>
            <a:ext cx="18288000" cy="10287000"/>
          </a:xfrm>
          <a:prstGeom prst="rect">
            <a:avLst/>
          </a:prstGeom>
        </p:spPr>
      </p:pic>
      <p:sp>
        <p:nvSpPr>
          <p:cNvPr id="5" name="TextBox 5">
            <a:extLst>
              <a:ext uri="{FF2B5EF4-FFF2-40B4-BE49-F238E27FC236}">
                <a16:creationId xmlns:a16="http://schemas.microsoft.com/office/drawing/2014/main" id="{951FF7C1-F1D4-6720-F62A-6C770DA2BAF0}"/>
              </a:ext>
            </a:extLst>
          </p:cNvPr>
          <p:cNvSpPr txBox="1"/>
          <p:nvPr/>
        </p:nvSpPr>
        <p:spPr>
          <a:xfrm>
            <a:off x="6455727" y="7337219"/>
            <a:ext cx="3086101" cy="3158430"/>
          </a:xfrm>
          <a:prstGeom prst="rect">
            <a:avLst/>
          </a:prstGeom>
        </p:spPr>
        <p:txBody>
          <a:bodyPr lIns="50800" tIns="50800" rIns="50800" bIns="50800" rtlCol="0" anchor="ctr"/>
          <a:lstStyle/>
          <a:p>
            <a:pPr marL="0" lvl="0" indent="0" algn="ctr">
              <a:lnSpc>
                <a:spcPts val="2859"/>
              </a:lnSpc>
              <a:spcBef>
                <a:spcPct val="0"/>
              </a:spcBef>
            </a:pPr>
            <a:endParaRPr/>
          </a:p>
        </p:txBody>
      </p:sp>
      <p:grpSp>
        <p:nvGrpSpPr>
          <p:cNvPr id="12" name="Group 12">
            <a:extLst>
              <a:ext uri="{FF2B5EF4-FFF2-40B4-BE49-F238E27FC236}">
                <a16:creationId xmlns:a16="http://schemas.microsoft.com/office/drawing/2014/main" id="{3A189E51-AF6B-E393-C7F8-171ACE91A5AB}"/>
              </a:ext>
            </a:extLst>
          </p:cNvPr>
          <p:cNvGrpSpPr/>
          <p:nvPr/>
        </p:nvGrpSpPr>
        <p:grpSpPr>
          <a:xfrm>
            <a:off x="1295400" y="3896215"/>
            <a:ext cx="16154400" cy="2667000"/>
            <a:chOff x="0" y="0"/>
            <a:chExt cx="2269407" cy="831043"/>
          </a:xfrm>
        </p:grpSpPr>
        <p:sp>
          <p:nvSpPr>
            <p:cNvPr id="13" name="Freeform 13">
              <a:extLst>
                <a:ext uri="{FF2B5EF4-FFF2-40B4-BE49-F238E27FC236}">
                  <a16:creationId xmlns:a16="http://schemas.microsoft.com/office/drawing/2014/main" id="{E0F6A999-B6D0-B02B-B5BA-B4F35A72E334}"/>
                </a:ext>
              </a:extLst>
            </p:cNvPr>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14" name="TextBox 14">
              <a:extLst>
                <a:ext uri="{FF2B5EF4-FFF2-40B4-BE49-F238E27FC236}">
                  <a16:creationId xmlns:a16="http://schemas.microsoft.com/office/drawing/2014/main" id="{EE9C1AF0-711C-B725-121D-C748FCD4922C}"/>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TextBox 15">
            <a:extLst>
              <a:ext uri="{FF2B5EF4-FFF2-40B4-BE49-F238E27FC236}">
                <a16:creationId xmlns:a16="http://schemas.microsoft.com/office/drawing/2014/main" id="{B6D59D59-3733-EFD8-EB19-18D240E1C7B7}"/>
              </a:ext>
            </a:extLst>
          </p:cNvPr>
          <p:cNvSpPr txBox="1"/>
          <p:nvPr/>
        </p:nvSpPr>
        <p:spPr>
          <a:xfrm>
            <a:off x="4800600" y="4618441"/>
            <a:ext cx="9982200" cy="1102866"/>
          </a:xfrm>
          <a:prstGeom prst="rect">
            <a:avLst/>
          </a:prstGeom>
        </p:spPr>
        <p:txBody>
          <a:bodyPr wrap="square" lIns="0" tIns="0" rIns="0" bIns="0" rtlCol="0" anchor="t">
            <a:spAutoFit/>
          </a:bodyPr>
          <a:lstStyle/>
          <a:p>
            <a:pPr lvl="0">
              <a:lnSpc>
                <a:spcPts val="8627"/>
              </a:lnSpc>
              <a:spcBef>
                <a:spcPct val="0"/>
              </a:spcBef>
            </a:pPr>
            <a:r>
              <a:rPr lang="en-US" sz="7200" b="1" spc="331" dirty="0">
                <a:solidFill>
                  <a:srgbClr val="231F20"/>
                </a:solidFill>
                <a:latin typeface="Segoe UI "/>
              </a:rPr>
              <a:t>2</a:t>
            </a:r>
            <a:r>
              <a:rPr lang="en-US" sz="7200" b="1" u="none" spc="331" dirty="0">
                <a:solidFill>
                  <a:srgbClr val="231F20"/>
                </a:solidFill>
                <a:latin typeface="Segoe UI "/>
              </a:rPr>
              <a:t>.</a:t>
            </a:r>
            <a:r>
              <a:rPr lang="vi-VN" sz="7200" b="1" dirty="0">
                <a:latin typeface="Segoe UI "/>
                <a:cs typeface="Segoe UI" panose="020B0502040204020203" pitchFamily="34" charset="0"/>
              </a:rPr>
              <a:t> </a:t>
            </a:r>
            <a:r>
              <a:rPr lang="en-US" sz="7200" b="1" dirty="0">
                <a:latin typeface="Segoe UI "/>
                <a:ea typeface="Segoe UI Black" panose="020B0A02040204020203" pitchFamily="34" charset="0"/>
                <a:cs typeface="Segoe UI" panose="020B0502040204020203" pitchFamily="34" charset="0"/>
              </a:rPr>
              <a:t>CÁC KHÁI NIỆM.</a:t>
            </a:r>
            <a:endParaRPr lang="en-US" sz="7200" b="1" u="none" spc="331" dirty="0">
              <a:solidFill>
                <a:srgbClr val="231F20"/>
              </a:solidFill>
              <a:latin typeface="Segoe UI "/>
              <a:ea typeface="Segoe UI Black" panose="020B0A02040204020203" pitchFamily="34" charset="0"/>
            </a:endParaRPr>
          </a:p>
        </p:txBody>
      </p:sp>
    </p:spTree>
    <p:extLst>
      <p:ext uri="{BB962C8B-B14F-4D97-AF65-F5344CB8AC3E}">
        <p14:creationId xmlns:p14="http://schemas.microsoft.com/office/powerpoint/2010/main" val="3569109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B6556-AEE5-DDDD-8590-D415939753E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94DFFBC-2E16-406C-7246-0C6FD69E02B7}"/>
              </a:ext>
            </a:extLst>
          </p:cNvPr>
          <p:cNvPicPr>
            <a:picLocks noChangeAspect="1"/>
          </p:cNvPicPr>
          <p:nvPr/>
        </p:nvPicPr>
        <p:blipFill>
          <a:blip r:embed="rId2"/>
          <a:srcRect t="21874" b="21875"/>
          <a:stretch>
            <a:fillRect/>
          </a:stretch>
        </p:blipFill>
        <p:spPr>
          <a:xfrm flipH="1" flipV="1">
            <a:off x="-39577" y="-131247"/>
            <a:ext cx="18288000" cy="10287000"/>
          </a:xfrm>
          <a:prstGeom prst="rect">
            <a:avLst/>
          </a:prstGeom>
        </p:spPr>
      </p:pic>
      <p:grpSp>
        <p:nvGrpSpPr>
          <p:cNvPr id="3" name="Group 3">
            <a:extLst>
              <a:ext uri="{FF2B5EF4-FFF2-40B4-BE49-F238E27FC236}">
                <a16:creationId xmlns:a16="http://schemas.microsoft.com/office/drawing/2014/main" id="{B5963914-6184-42A8-36C9-B1F46E3B3F5E}"/>
              </a:ext>
            </a:extLst>
          </p:cNvPr>
          <p:cNvGrpSpPr/>
          <p:nvPr/>
        </p:nvGrpSpPr>
        <p:grpSpPr>
          <a:xfrm>
            <a:off x="-5029200" y="221933"/>
            <a:ext cx="18995897" cy="1198426"/>
            <a:chOff x="0" y="0"/>
            <a:chExt cx="1876002" cy="218865"/>
          </a:xfrm>
        </p:grpSpPr>
        <p:sp>
          <p:nvSpPr>
            <p:cNvPr id="4" name="Freeform 4">
              <a:extLst>
                <a:ext uri="{FF2B5EF4-FFF2-40B4-BE49-F238E27FC236}">
                  <a16:creationId xmlns:a16="http://schemas.microsoft.com/office/drawing/2014/main" id="{82DD90FF-169F-3684-F493-D5A9FEDE754A}"/>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5" name="TextBox 5">
              <a:extLst>
                <a:ext uri="{FF2B5EF4-FFF2-40B4-BE49-F238E27FC236}">
                  <a16:creationId xmlns:a16="http://schemas.microsoft.com/office/drawing/2014/main" id="{39E6D1E4-CB35-D8F5-820C-50F762828D32}"/>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a:extLst>
              <a:ext uri="{FF2B5EF4-FFF2-40B4-BE49-F238E27FC236}">
                <a16:creationId xmlns:a16="http://schemas.microsoft.com/office/drawing/2014/main" id="{6BE6BCE4-0ACF-ABD3-7D61-5BCA88C3746E}"/>
              </a:ext>
            </a:extLst>
          </p:cNvPr>
          <p:cNvSpPr txBox="1"/>
          <p:nvPr/>
        </p:nvSpPr>
        <p:spPr>
          <a:xfrm>
            <a:off x="255051" y="313849"/>
            <a:ext cx="10438742" cy="1001364"/>
          </a:xfrm>
          <a:prstGeom prst="rect">
            <a:avLst/>
          </a:prstGeom>
        </p:spPr>
        <p:txBody>
          <a:bodyPr wrap="square" lIns="0" tIns="0" rIns="0" bIns="0" rtlCol="0" anchor="t">
            <a:spAutoFit/>
          </a:bodyPr>
          <a:lstStyle/>
          <a:p>
            <a:pPr lvl="0">
              <a:lnSpc>
                <a:spcPts val="8627"/>
              </a:lnSpc>
              <a:spcBef>
                <a:spcPct val="0"/>
              </a:spcBef>
            </a:pPr>
            <a:r>
              <a:rPr lang="en-US" sz="6000" b="1" spc="331" dirty="0">
                <a:solidFill>
                  <a:schemeClr val="bg1"/>
                </a:solidFill>
                <a:latin typeface="Segoe UI "/>
              </a:rPr>
              <a:t>2</a:t>
            </a:r>
            <a:r>
              <a:rPr lang="en-US" sz="6000" b="1" u="none" spc="331" dirty="0">
                <a:solidFill>
                  <a:schemeClr val="bg1"/>
                </a:solidFill>
                <a:latin typeface="Segoe UI "/>
              </a:rPr>
              <a:t>.</a:t>
            </a:r>
            <a:r>
              <a:rPr lang="vi-VN" sz="6000" b="1" dirty="0">
                <a:solidFill>
                  <a:schemeClr val="bg1"/>
                </a:solidFill>
                <a:latin typeface="Segoe UI "/>
                <a:cs typeface="Segoe UI" panose="020B0502040204020203" pitchFamily="34" charset="0"/>
              </a:rPr>
              <a:t> </a:t>
            </a:r>
            <a:r>
              <a:rPr lang="en-US" sz="6000" b="1" dirty="0">
                <a:solidFill>
                  <a:schemeClr val="bg1"/>
                </a:solidFill>
                <a:latin typeface="Segoe UI "/>
                <a:ea typeface="Segoe UI Black" panose="020B0A02040204020203" pitchFamily="34" charset="0"/>
                <a:cs typeface="Segoe UI" panose="020B0502040204020203" pitchFamily="34" charset="0"/>
              </a:rPr>
              <a:t>CÁC KHÁI NIỆM.</a:t>
            </a:r>
            <a:endParaRPr lang="en-US" sz="6000" b="1" u="none" spc="331" dirty="0">
              <a:solidFill>
                <a:schemeClr val="bg1"/>
              </a:solidFill>
              <a:latin typeface="Segoe UI "/>
              <a:ea typeface="Segoe UI Black" panose="020B0A02040204020203" pitchFamily="34" charset="0"/>
            </a:endParaRPr>
          </a:p>
        </p:txBody>
      </p:sp>
      <p:grpSp>
        <p:nvGrpSpPr>
          <p:cNvPr id="28" name="Group 28">
            <a:extLst>
              <a:ext uri="{FF2B5EF4-FFF2-40B4-BE49-F238E27FC236}">
                <a16:creationId xmlns:a16="http://schemas.microsoft.com/office/drawing/2014/main" id="{13BEF820-40EF-2932-769F-DEA30D2649BC}"/>
              </a:ext>
            </a:extLst>
          </p:cNvPr>
          <p:cNvGrpSpPr/>
          <p:nvPr/>
        </p:nvGrpSpPr>
        <p:grpSpPr>
          <a:xfrm>
            <a:off x="-256488" y="1431107"/>
            <a:ext cx="5689104" cy="275488"/>
            <a:chOff x="0" y="0"/>
            <a:chExt cx="4519796" cy="218865"/>
          </a:xfrm>
        </p:grpSpPr>
        <p:sp>
          <p:nvSpPr>
            <p:cNvPr id="29" name="Freeform 29">
              <a:extLst>
                <a:ext uri="{FF2B5EF4-FFF2-40B4-BE49-F238E27FC236}">
                  <a16:creationId xmlns:a16="http://schemas.microsoft.com/office/drawing/2014/main" id="{22FFC930-AA8B-79D3-0F1E-5CBEED5E226D}"/>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txBody>
            <a:bodyPr/>
            <a:lstStyle/>
            <a:p>
              <a:endParaRPr lang="en-US"/>
            </a:p>
          </p:txBody>
        </p:sp>
        <p:sp>
          <p:nvSpPr>
            <p:cNvPr id="30" name="TextBox 30">
              <a:extLst>
                <a:ext uri="{FF2B5EF4-FFF2-40B4-BE49-F238E27FC236}">
                  <a16:creationId xmlns:a16="http://schemas.microsoft.com/office/drawing/2014/main" id="{6706C65B-452D-9C11-0BB9-5CD636BABE27}"/>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a:extLst>
              <a:ext uri="{FF2B5EF4-FFF2-40B4-BE49-F238E27FC236}">
                <a16:creationId xmlns:a16="http://schemas.microsoft.com/office/drawing/2014/main" id="{DDBDA0E5-802F-C4B7-87F4-DEA4AFBAD47C}"/>
              </a:ext>
            </a:extLst>
          </p:cNvPr>
          <p:cNvGrpSpPr/>
          <p:nvPr/>
        </p:nvGrpSpPr>
        <p:grpSpPr>
          <a:xfrm>
            <a:off x="12085550" y="-131220"/>
            <a:ext cx="9534019" cy="1112295"/>
            <a:chOff x="0" y="0"/>
            <a:chExt cx="1876002" cy="218865"/>
          </a:xfrm>
        </p:grpSpPr>
        <p:sp>
          <p:nvSpPr>
            <p:cNvPr id="40" name="Freeform 40">
              <a:extLst>
                <a:ext uri="{FF2B5EF4-FFF2-40B4-BE49-F238E27FC236}">
                  <a16:creationId xmlns:a16="http://schemas.microsoft.com/office/drawing/2014/main" id="{FFAA6E4D-85A1-49B3-C43F-141D74C52ADE}"/>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a:noFill/>
            </a:ln>
          </p:spPr>
          <p:txBody>
            <a:bodyPr/>
            <a:lstStyle/>
            <a:p>
              <a:endParaRPr lang="en-US"/>
            </a:p>
          </p:txBody>
        </p:sp>
        <p:sp>
          <p:nvSpPr>
            <p:cNvPr id="41" name="TextBox 41">
              <a:extLst>
                <a:ext uri="{FF2B5EF4-FFF2-40B4-BE49-F238E27FC236}">
                  <a16:creationId xmlns:a16="http://schemas.microsoft.com/office/drawing/2014/main" id="{6D52AEB8-FCEA-557C-C1D2-6BEEDBD8D094}"/>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a:extLst>
              <a:ext uri="{FF2B5EF4-FFF2-40B4-BE49-F238E27FC236}">
                <a16:creationId xmlns:a16="http://schemas.microsoft.com/office/drawing/2014/main" id="{8BEDD568-9DF2-B53D-EAA2-C13AEA38880B}"/>
              </a:ext>
            </a:extLst>
          </p:cNvPr>
          <p:cNvSpPr/>
          <p:nvPr/>
        </p:nvSpPr>
        <p:spPr>
          <a:xfrm>
            <a:off x="-737277" y="18245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46" name="Picture 45">
            <a:extLst>
              <a:ext uri="{FF2B5EF4-FFF2-40B4-BE49-F238E27FC236}">
                <a16:creationId xmlns:a16="http://schemas.microsoft.com/office/drawing/2014/main" id="{94153600-4B13-C0D9-F2B7-894374756E68}"/>
              </a:ext>
            </a:extLst>
          </p:cNvPr>
          <p:cNvPicPr>
            <a:picLocks noChangeAspect="1"/>
          </p:cNvPicPr>
          <p:nvPr/>
        </p:nvPicPr>
        <p:blipFill>
          <a:blip r:embed="rId3"/>
          <a:stretch>
            <a:fillRect/>
          </a:stretch>
        </p:blipFill>
        <p:spPr>
          <a:xfrm>
            <a:off x="15725482" y="-600218"/>
            <a:ext cx="2402063" cy="2440191"/>
          </a:xfrm>
          <a:prstGeom prst="rect">
            <a:avLst/>
          </a:prstGeom>
        </p:spPr>
      </p:pic>
      <p:sp>
        <p:nvSpPr>
          <p:cNvPr id="6" name="TextBox 9">
            <a:extLst>
              <a:ext uri="{FF2B5EF4-FFF2-40B4-BE49-F238E27FC236}">
                <a16:creationId xmlns:a16="http://schemas.microsoft.com/office/drawing/2014/main" id="{0ECC1D7F-A659-70C3-0F36-56E2F5F546E7}"/>
              </a:ext>
            </a:extLst>
          </p:cNvPr>
          <p:cNvSpPr txBox="1"/>
          <p:nvPr/>
        </p:nvSpPr>
        <p:spPr>
          <a:xfrm>
            <a:off x="503050" y="2168605"/>
            <a:ext cx="9859132" cy="3939540"/>
          </a:xfrm>
          <a:prstGeom prst="rect">
            <a:avLst/>
          </a:prstGeom>
        </p:spPr>
        <p:txBody>
          <a:bodyPr wrap="square" lIns="0" tIns="0" rIns="0" bIns="0" rtlCol="0" anchor="t">
            <a:spAutoFit/>
          </a:bodyPr>
          <a:lstStyle/>
          <a:p>
            <a:pPr algn="just"/>
            <a:r>
              <a:rPr lang="en-US" sz="3200" dirty="0">
                <a:latin typeface="Montserrat Light" panose="00000400000000000000" pitchFamily="2" charset="0"/>
              </a:rPr>
              <a:t>	</a:t>
            </a:r>
            <a:r>
              <a:rPr lang="vi-VN" sz="3200" dirty="0">
                <a:latin typeface="Montserrat Light" panose="00000400000000000000" pitchFamily="2" charset="0"/>
              </a:rPr>
              <a:t>Quá trình lưu trữ trong một hệ thống mã hóa pha về nguyên tắc được phác thảo trong hình 1a. Trong nhánh tín hiệu, dữ liệu được lưu trữ được ấn vào sóng tín hiệu bằng bộ điều biến ánh sáng không gian (ví dụ: màn hình LCD). Sau đó, sóng được tập trung vào vật liệu lưu trữ, nơi nó can thiệp vào một tập hợp rời rạc của N chùm tham chiếu được phân tách theo góc. </a:t>
            </a:r>
            <a:endParaRPr lang="en-US" sz="3200" dirty="0">
              <a:latin typeface="Montserrat Light" panose="00000400000000000000" pitchFamily="2" charset="0"/>
            </a:endParaRPr>
          </a:p>
        </p:txBody>
      </p:sp>
      <p:pic>
        <p:nvPicPr>
          <p:cNvPr id="11" name="Picture 10">
            <a:extLst>
              <a:ext uri="{FF2B5EF4-FFF2-40B4-BE49-F238E27FC236}">
                <a16:creationId xmlns:a16="http://schemas.microsoft.com/office/drawing/2014/main" id="{D7128A92-88A3-0E38-56A3-B762D83E4207}"/>
              </a:ext>
            </a:extLst>
          </p:cNvPr>
          <p:cNvPicPr>
            <a:picLocks noChangeAspect="1"/>
          </p:cNvPicPr>
          <p:nvPr/>
        </p:nvPicPr>
        <p:blipFill>
          <a:blip r:embed="rId4"/>
          <a:stretch>
            <a:fillRect/>
          </a:stretch>
        </p:blipFill>
        <p:spPr>
          <a:xfrm>
            <a:off x="11119501" y="2377609"/>
            <a:ext cx="6960005" cy="68721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descr="A green electronic device with a black screen&#10;&#10;Description automatically generated">
            <a:extLst>
              <a:ext uri="{FF2B5EF4-FFF2-40B4-BE49-F238E27FC236}">
                <a16:creationId xmlns:a16="http://schemas.microsoft.com/office/drawing/2014/main" id="{78DD42BD-CD74-CBA9-4479-876D1C306B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24" y="6865135"/>
            <a:ext cx="5055484" cy="31999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81464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6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B6556-AEE5-DDDD-8590-D415939753E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94DFFBC-2E16-406C-7246-0C6FD69E02B7}"/>
              </a:ext>
            </a:extLst>
          </p:cNvPr>
          <p:cNvPicPr>
            <a:picLocks noChangeAspect="1"/>
          </p:cNvPicPr>
          <p:nvPr/>
        </p:nvPicPr>
        <p:blipFill>
          <a:blip r:embed="rId2"/>
          <a:srcRect t="21874" b="21875"/>
          <a:stretch>
            <a:fillRect/>
          </a:stretch>
        </p:blipFill>
        <p:spPr>
          <a:xfrm flipH="1" flipV="1">
            <a:off x="-39577" y="-131247"/>
            <a:ext cx="18288000" cy="10287000"/>
          </a:xfrm>
          <a:prstGeom prst="rect">
            <a:avLst/>
          </a:prstGeom>
        </p:spPr>
      </p:pic>
      <p:grpSp>
        <p:nvGrpSpPr>
          <p:cNvPr id="3" name="Group 3">
            <a:extLst>
              <a:ext uri="{FF2B5EF4-FFF2-40B4-BE49-F238E27FC236}">
                <a16:creationId xmlns:a16="http://schemas.microsoft.com/office/drawing/2014/main" id="{B5963914-6184-42A8-36C9-B1F46E3B3F5E}"/>
              </a:ext>
            </a:extLst>
          </p:cNvPr>
          <p:cNvGrpSpPr/>
          <p:nvPr/>
        </p:nvGrpSpPr>
        <p:grpSpPr>
          <a:xfrm>
            <a:off x="-5029200" y="221933"/>
            <a:ext cx="18995897" cy="1198426"/>
            <a:chOff x="0" y="0"/>
            <a:chExt cx="1876002" cy="218865"/>
          </a:xfrm>
        </p:grpSpPr>
        <p:sp>
          <p:nvSpPr>
            <p:cNvPr id="4" name="Freeform 4">
              <a:extLst>
                <a:ext uri="{FF2B5EF4-FFF2-40B4-BE49-F238E27FC236}">
                  <a16:creationId xmlns:a16="http://schemas.microsoft.com/office/drawing/2014/main" id="{82DD90FF-169F-3684-F493-D5A9FEDE754A}"/>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5" name="TextBox 5">
              <a:extLst>
                <a:ext uri="{FF2B5EF4-FFF2-40B4-BE49-F238E27FC236}">
                  <a16:creationId xmlns:a16="http://schemas.microsoft.com/office/drawing/2014/main" id="{39E6D1E4-CB35-D8F5-820C-50F762828D32}"/>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a:extLst>
              <a:ext uri="{FF2B5EF4-FFF2-40B4-BE49-F238E27FC236}">
                <a16:creationId xmlns:a16="http://schemas.microsoft.com/office/drawing/2014/main" id="{6BE6BCE4-0ACF-ABD3-7D61-5BCA88C3746E}"/>
              </a:ext>
            </a:extLst>
          </p:cNvPr>
          <p:cNvSpPr txBox="1"/>
          <p:nvPr/>
        </p:nvSpPr>
        <p:spPr>
          <a:xfrm>
            <a:off x="255051" y="313849"/>
            <a:ext cx="10438742" cy="1001364"/>
          </a:xfrm>
          <a:prstGeom prst="rect">
            <a:avLst/>
          </a:prstGeom>
        </p:spPr>
        <p:txBody>
          <a:bodyPr wrap="square" lIns="0" tIns="0" rIns="0" bIns="0" rtlCol="0" anchor="t">
            <a:spAutoFit/>
          </a:bodyPr>
          <a:lstStyle/>
          <a:p>
            <a:pPr lvl="0">
              <a:lnSpc>
                <a:spcPts val="8627"/>
              </a:lnSpc>
              <a:spcBef>
                <a:spcPct val="0"/>
              </a:spcBef>
            </a:pPr>
            <a:r>
              <a:rPr lang="en-US" sz="6000" b="1" spc="331" dirty="0">
                <a:solidFill>
                  <a:schemeClr val="bg1"/>
                </a:solidFill>
                <a:latin typeface="Segoe UI "/>
              </a:rPr>
              <a:t>2</a:t>
            </a:r>
            <a:r>
              <a:rPr lang="en-US" sz="6000" b="1" u="none" spc="331" dirty="0">
                <a:solidFill>
                  <a:schemeClr val="bg1"/>
                </a:solidFill>
                <a:latin typeface="Segoe UI "/>
              </a:rPr>
              <a:t>.</a:t>
            </a:r>
            <a:r>
              <a:rPr lang="vi-VN" sz="6000" b="1" dirty="0">
                <a:solidFill>
                  <a:schemeClr val="bg1"/>
                </a:solidFill>
                <a:latin typeface="Segoe UI "/>
                <a:cs typeface="Segoe UI" panose="020B0502040204020203" pitchFamily="34" charset="0"/>
              </a:rPr>
              <a:t> </a:t>
            </a:r>
            <a:r>
              <a:rPr lang="en-US" sz="6000" b="1" dirty="0">
                <a:solidFill>
                  <a:schemeClr val="bg1"/>
                </a:solidFill>
                <a:latin typeface="Segoe UI "/>
                <a:ea typeface="Segoe UI Black" panose="020B0A02040204020203" pitchFamily="34" charset="0"/>
                <a:cs typeface="Segoe UI" panose="020B0502040204020203" pitchFamily="34" charset="0"/>
              </a:rPr>
              <a:t>CÁC KHÁI NIỆM.</a:t>
            </a:r>
            <a:endParaRPr lang="en-US" sz="6000" b="1" u="none" spc="331" dirty="0">
              <a:solidFill>
                <a:schemeClr val="bg1"/>
              </a:solidFill>
              <a:latin typeface="Segoe UI "/>
              <a:ea typeface="Segoe UI Black" panose="020B0A02040204020203" pitchFamily="34" charset="0"/>
            </a:endParaRPr>
          </a:p>
        </p:txBody>
      </p:sp>
      <p:grpSp>
        <p:nvGrpSpPr>
          <p:cNvPr id="28" name="Group 28">
            <a:extLst>
              <a:ext uri="{FF2B5EF4-FFF2-40B4-BE49-F238E27FC236}">
                <a16:creationId xmlns:a16="http://schemas.microsoft.com/office/drawing/2014/main" id="{13BEF820-40EF-2932-769F-DEA30D2649BC}"/>
              </a:ext>
            </a:extLst>
          </p:cNvPr>
          <p:cNvGrpSpPr/>
          <p:nvPr/>
        </p:nvGrpSpPr>
        <p:grpSpPr>
          <a:xfrm>
            <a:off x="-256488" y="1431107"/>
            <a:ext cx="5689104" cy="275488"/>
            <a:chOff x="0" y="0"/>
            <a:chExt cx="4519796" cy="218865"/>
          </a:xfrm>
        </p:grpSpPr>
        <p:sp>
          <p:nvSpPr>
            <p:cNvPr id="29" name="Freeform 29">
              <a:extLst>
                <a:ext uri="{FF2B5EF4-FFF2-40B4-BE49-F238E27FC236}">
                  <a16:creationId xmlns:a16="http://schemas.microsoft.com/office/drawing/2014/main" id="{22FFC930-AA8B-79D3-0F1E-5CBEED5E226D}"/>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txBody>
            <a:bodyPr/>
            <a:lstStyle/>
            <a:p>
              <a:endParaRPr lang="en-US"/>
            </a:p>
          </p:txBody>
        </p:sp>
        <p:sp>
          <p:nvSpPr>
            <p:cNvPr id="30" name="TextBox 30">
              <a:extLst>
                <a:ext uri="{FF2B5EF4-FFF2-40B4-BE49-F238E27FC236}">
                  <a16:creationId xmlns:a16="http://schemas.microsoft.com/office/drawing/2014/main" id="{6706C65B-452D-9C11-0BB9-5CD636BABE27}"/>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a:extLst>
              <a:ext uri="{FF2B5EF4-FFF2-40B4-BE49-F238E27FC236}">
                <a16:creationId xmlns:a16="http://schemas.microsoft.com/office/drawing/2014/main" id="{DDBDA0E5-802F-C4B7-87F4-DEA4AFBAD47C}"/>
              </a:ext>
            </a:extLst>
          </p:cNvPr>
          <p:cNvGrpSpPr/>
          <p:nvPr/>
        </p:nvGrpSpPr>
        <p:grpSpPr>
          <a:xfrm>
            <a:off x="12085550" y="-131220"/>
            <a:ext cx="9534019" cy="1112295"/>
            <a:chOff x="0" y="0"/>
            <a:chExt cx="1876002" cy="218865"/>
          </a:xfrm>
        </p:grpSpPr>
        <p:sp>
          <p:nvSpPr>
            <p:cNvPr id="40" name="Freeform 40">
              <a:extLst>
                <a:ext uri="{FF2B5EF4-FFF2-40B4-BE49-F238E27FC236}">
                  <a16:creationId xmlns:a16="http://schemas.microsoft.com/office/drawing/2014/main" id="{FFAA6E4D-85A1-49B3-C43F-141D74C52ADE}"/>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a:noFill/>
            </a:ln>
          </p:spPr>
          <p:txBody>
            <a:bodyPr/>
            <a:lstStyle/>
            <a:p>
              <a:endParaRPr lang="en-US"/>
            </a:p>
          </p:txBody>
        </p:sp>
        <p:sp>
          <p:nvSpPr>
            <p:cNvPr id="41" name="TextBox 41">
              <a:extLst>
                <a:ext uri="{FF2B5EF4-FFF2-40B4-BE49-F238E27FC236}">
                  <a16:creationId xmlns:a16="http://schemas.microsoft.com/office/drawing/2014/main" id="{6D52AEB8-FCEA-557C-C1D2-6BEEDBD8D094}"/>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a:extLst>
              <a:ext uri="{FF2B5EF4-FFF2-40B4-BE49-F238E27FC236}">
                <a16:creationId xmlns:a16="http://schemas.microsoft.com/office/drawing/2014/main" id="{8BEDD568-9DF2-B53D-EAA2-C13AEA38880B}"/>
              </a:ext>
            </a:extLst>
          </p:cNvPr>
          <p:cNvSpPr/>
          <p:nvPr/>
        </p:nvSpPr>
        <p:spPr>
          <a:xfrm>
            <a:off x="-737277" y="18245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TextBox 9">
            <a:extLst>
              <a:ext uri="{FF2B5EF4-FFF2-40B4-BE49-F238E27FC236}">
                <a16:creationId xmlns:a16="http://schemas.microsoft.com/office/drawing/2014/main" id="{0ECC1D7F-A659-70C3-0F36-56E2F5F546E7}"/>
              </a:ext>
            </a:extLst>
          </p:cNvPr>
          <p:cNvSpPr txBox="1"/>
          <p:nvPr/>
        </p:nvSpPr>
        <p:spPr>
          <a:xfrm>
            <a:off x="2231247" y="3215701"/>
            <a:ext cx="13746351" cy="3323987"/>
          </a:xfrm>
          <a:prstGeom prst="rect">
            <a:avLst/>
          </a:prstGeom>
        </p:spPr>
        <p:txBody>
          <a:bodyPr wrap="square" lIns="0" tIns="0" rIns="0" bIns="0" rtlCol="0" anchor="t">
            <a:spAutoFit/>
          </a:bodyPr>
          <a:lstStyle/>
          <a:p>
            <a:pPr algn="just"/>
            <a:r>
              <a:rPr lang="en-US" sz="3600" dirty="0">
                <a:latin typeface="Montserrat Light" panose="00000400000000000000" pitchFamily="2" charset="0"/>
              </a:rPr>
              <a:t>	</a:t>
            </a:r>
            <a:r>
              <a:rPr lang="vi-VN" sz="3600" dirty="0">
                <a:latin typeface="Montserrat Light" panose="00000400000000000000" pitchFamily="2" charset="0"/>
              </a:rPr>
              <a:t>"Ghép kênh mã pha" là một thuật ngữ trong lĩnh vực điện tử và viễn thông, thường được sử dụng trong ngành truyền thông và viễn thông. Đây là quá trình kết hợp hai hoặc nhiều tín hiệu điện từ từ các nguồn khác nhau vào một kênh truyền thông chung mà không gây ra xung đột hoặc nhiễu loãng lẫn nhau.</a:t>
            </a:r>
            <a:endParaRPr lang="en-US" sz="3600" dirty="0">
              <a:latin typeface="Montserrat Light" panose="00000400000000000000" pitchFamily="2" charset="0"/>
            </a:endParaRPr>
          </a:p>
        </p:txBody>
      </p:sp>
    </p:spTree>
    <p:extLst>
      <p:ext uri="{BB962C8B-B14F-4D97-AF65-F5344CB8AC3E}">
        <p14:creationId xmlns:p14="http://schemas.microsoft.com/office/powerpoint/2010/main" val="420762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B6556-AEE5-DDDD-8590-D415939753E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94DFFBC-2E16-406C-7246-0C6FD69E02B7}"/>
              </a:ext>
            </a:extLst>
          </p:cNvPr>
          <p:cNvPicPr>
            <a:picLocks noChangeAspect="1"/>
          </p:cNvPicPr>
          <p:nvPr/>
        </p:nvPicPr>
        <p:blipFill>
          <a:blip r:embed="rId2"/>
          <a:srcRect t="21874" b="21875"/>
          <a:stretch>
            <a:fillRect/>
          </a:stretch>
        </p:blipFill>
        <p:spPr>
          <a:xfrm flipH="1" flipV="1">
            <a:off x="-39577" y="-131247"/>
            <a:ext cx="18288000" cy="10287000"/>
          </a:xfrm>
          <a:prstGeom prst="rect">
            <a:avLst/>
          </a:prstGeom>
        </p:spPr>
      </p:pic>
      <p:grpSp>
        <p:nvGrpSpPr>
          <p:cNvPr id="3" name="Group 3">
            <a:extLst>
              <a:ext uri="{FF2B5EF4-FFF2-40B4-BE49-F238E27FC236}">
                <a16:creationId xmlns:a16="http://schemas.microsoft.com/office/drawing/2014/main" id="{B5963914-6184-42A8-36C9-B1F46E3B3F5E}"/>
              </a:ext>
            </a:extLst>
          </p:cNvPr>
          <p:cNvGrpSpPr/>
          <p:nvPr/>
        </p:nvGrpSpPr>
        <p:grpSpPr>
          <a:xfrm>
            <a:off x="-5029200" y="221933"/>
            <a:ext cx="18995897" cy="1198426"/>
            <a:chOff x="0" y="0"/>
            <a:chExt cx="1876002" cy="218865"/>
          </a:xfrm>
        </p:grpSpPr>
        <p:sp>
          <p:nvSpPr>
            <p:cNvPr id="4" name="Freeform 4">
              <a:extLst>
                <a:ext uri="{FF2B5EF4-FFF2-40B4-BE49-F238E27FC236}">
                  <a16:creationId xmlns:a16="http://schemas.microsoft.com/office/drawing/2014/main" id="{82DD90FF-169F-3684-F493-D5A9FEDE754A}"/>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5" name="TextBox 5">
              <a:extLst>
                <a:ext uri="{FF2B5EF4-FFF2-40B4-BE49-F238E27FC236}">
                  <a16:creationId xmlns:a16="http://schemas.microsoft.com/office/drawing/2014/main" id="{39E6D1E4-CB35-D8F5-820C-50F762828D32}"/>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TextBox 9">
            <a:extLst>
              <a:ext uri="{FF2B5EF4-FFF2-40B4-BE49-F238E27FC236}">
                <a16:creationId xmlns:a16="http://schemas.microsoft.com/office/drawing/2014/main" id="{F23CC00C-028E-0A78-0F5E-B3D719B11D64}"/>
              </a:ext>
            </a:extLst>
          </p:cNvPr>
          <p:cNvSpPr txBox="1"/>
          <p:nvPr/>
        </p:nvSpPr>
        <p:spPr>
          <a:xfrm>
            <a:off x="104277" y="2667389"/>
            <a:ext cx="11358753" cy="800219"/>
          </a:xfrm>
          <a:prstGeom prst="rect">
            <a:avLst/>
          </a:prstGeom>
        </p:spPr>
        <p:txBody>
          <a:bodyPr wrap="square" lIns="0" tIns="0" rIns="0" bIns="0" rtlCol="0" anchor="t">
            <a:spAutoFit/>
          </a:bodyPr>
          <a:lstStyle/>
          <a:p>
            <a:r>
              <a:rPr lang="en-US" sz="5200" b="1" i="1" dirty="0">
                <a:latin typeface="Segoe UI "/>
                <a:cs typeface="Times New Roman" pitchFamily="18" charset="0"/>
              </a:rPr>
              <a:t>SỰ KHÁC BIỆT GHÉP KÊNH MÃ PHA:</a:t>
            </a:r>
            <a:endParaRPr lang="pt-BR" sz="5200" b="1" dirty="0">
              <a:latin typeface="Segoe UI "/>
              <a:cs typeface="Times New Roman" pitchFamily="18" charset="0"/>
            </a:endParaRPr>
          </a:p>
        </p:txBody>
      </p:sp>
      <p:sp>
        <p:nvSpPr>
          <p:cNvPr id="27" name="TextBox 27">
            <a:extLst>
              <a:ext uri="{FF2B5EF4-FFF2-40B4-BE49-F238E27FC236}">
                <a16:creationId xmlns:a16="http://schemas.microsoft.com/office/drawing/2014/main" id="{6BE6BCE4-0ACF-ABD3-7D61-5BCA88C3746E}"/>
              </a:ext>
            </a:extLst>
          </p:cNvPr>
          <p:cNvSpPr txBox="1"/>
          <p:nvPr/>
        </p:nvSpPr>
        <p:spPr>
          <a:xfrm>
            <a:off x="321188" y="313490"/>
            <a:ext cx="10438742" cy="1001364"/>
          </a:xfrm>
          <a:prstGeom prst="rect">
            <a:avLst/>
          </a:prstGeom>
        </p:spPr>
        <p:txBody>
          <a:bodyPr wrap="square" lIns="0" tIns="0" rIns="0" bIns="0" rtlCol="0" anchor="t">
            <a:spAutoFit/>
          </a:bodyPr>
          <a:lstStyle/>
          <a:p>
            <a:pPr lvl="0">
              <a:lnSpc>
                <a:spcPts val="8627"/>
              </a:lnSpc>
              <a:spcBef>
                <a:spcPct val="0"/>
              </a:spcBef>
            </a:pPr>
            <a:r>
              <a:rPr lang="en-US" sz="6000" b="1" spc="331" dirty="0">
                <a:solidFill>
                  <a:schemeClr val="bg1"/>
                </a:solidFill>
                <a:latin typeface="Segoe UI "/>
              </a:rPr>
              <a:t>2</a:t>
            </a:r>
            <a:r>
              <a:rPr lang="en-US" sz="6000" b="1" u="none" spc="331" dirty="0">
                <a:solidFill>
                  <a:schemeClr val="bg1"/>
                </a:solidFill>
                <a:latin typeface="Segoe UI "/>
              </a:rPr>
              <a:t>.</a:t>
            </a:r>
            <a:r>
              <a:rPr lang="en-US" sz="6000" b="1" u="none" spc="331" dirty="0">
                <a:solidFill>
                  <a:schemeClr val="bg1"/>
                </a:solidFill>
                <a:latin typeface="Segoe UI "/>
                <a:cs typeface="Segoe UI" panose="020B0502040204020203" pitchFamily="34" charset="0"/>
              </a:rPr>
              <a:t> </a:t>
            </a:r>
            <a:r>
              <a:rPr lang="en-US" sz="6000" b="1" dirty="0">
                <a:solidFill>
                  <a:schemeClr val="bg1"/>
                </a:solidFill>
                <a:latin typeface="Segoe UI "/>
                <a:ea typeface="Segoe UI Black" panose="020B0A02040204020203" pitchFamily="34" charset="0"/>
                <a:cs typeface="Segoe UI" panose="020B0502040204020203" pitchFamily="34" charset="0"/>
              </a:rPr>
              <a:t>KHÁI NIỆM.</a:t>
            </a:r>
            <a:endParaRPr lang="en-US" sz="6000" b="1" u="none" spc="331" dirty="0">
              <a:solidFill>
                <a:schemeClr val="bg1"/>
              </a:solidFill>
              <a:latin typeface="Segoe UI "/>
              <a:ea typeface="Segoe UI Black" panose="020B0A02040204020203" pitchFamily="34" charset="0"/>
            </a:endParaRPr>
          </a:p>
        </p:txBody>
      </p:sp>
      <p:grpSp>
        <p:nvGrpSpPr>
          <p:cNvPr id="28" name="Group 28">
            <a:extLst>
              <a:ext uri="{FF2B5EF4-FFF2-40B4-BE49-F238E27FC236}">
                <a16:creationId xmlns:a16="http://schemas.microsoft.com/office/drawing/2014/main" id="{13BEF820-40EF-2932-769F-DEA30D2649BC}"/>
              </a:ext>
            </a:extLst>
          </p:cNvPr>
          <p:cNvGrpSpPr/>
          <p:nvPr/>
        </p:nvGrpSpPr>
        <p:grpSpPr>
          <a:xfrm>
            <a:off x="-256488" y="1431107"/>
            <a:ext cx="5689104" cy="275488"/>
            <a:chOff x="0" y="0"/>
            <a:chExt cx="4519796" cy="218865"/>
          </a:xfrm>
        </p:grpSpPr>
        <p:sp>
          <p:nvSpPr>
            <p:cNvPr id="29" name="Freeform 29">
              <a:extLst>
                <a:ext uri="{FF2B5EF4-FFF2-40B4-BE49-F238E27FC236}">
                  <a16:creationId xmlns:a16="http://schemas.microsoft.com/office/drawing/2014/main" id="{22FFC930-AA8B-79D3-0F1E-5CBEED5E226D}"/>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txBody>
            <a:bodyPr/>
            <a:lstStyle/>
            <a:p>
              <a:endParaRPr lang="en-US"/>
            </a:p>
          </p:txBody>
        </p:sp>
        <p:sp>
          <p:nvSpPr>
            <p:cNvPr id="30" name="TextBox 30">
              <a:extLst>
                <a:ext uri="{FF2B5EF4-FFF2-40B4-BE49-F238E27FC236}">
                  <a16:creationId xmlns:a16="http://schemas.microsoft.com/office/drawing/2014/main" id="{6706C65B-452D-9C11-0BB9-5CD636BABE27}"/>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a:extLst>
              <a:ext uri="{FF2B5EF4-FFF2-40B4-BE49-F238E27FC236}">
                <a16:creationId xmlns:a16="http://schemas.microsoft.com/office/drawing/2014/main" id="{DDBDA0E5-802F-C4B7-87F4-DEA4AFBAD47C}"/>
              </a:ext>
            </a:extLst>
          </p:cNvPr>
          <p:cNvGrpSpPr/>
          <p:nvPr/>
        </p:nvGrpSpPr>
        <p:grpSpPr>
          <a:xfrm>
            <a:off x="12085550" y="-131220"/>
            <a:ext cx="9534019" cy="1112295"/>
            <a:chOff x="0" y="0"/>
            <a:chExt cx="1876002" cy="218865"/>
          </a:xfrm>
        </p:grpSpPr>
        <p:sp>
          <p:nvSpPr>
            <p:cNvPr id="40" name="Freeform 40">
              <a:extLst>
                <a:ext uri="{FF2B5EF4-FFF2-40B4-BE49-F238E27FC236}">
                  <a16:creationId xmlns:a16="http://schemas.microsoft.com/office/drawing/2014/main" id="{FFAA6E4D-85A1-49B3-C43F-141D74C52ADE}"/>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a:noFill/>
            </a:ln>
          </p:spPr>
          <p:txBody>
            <a:bodyPr/>
            <a:lstStyle/>
            <a:p>
              <a:endParaRPr lang="en-US"/>
            </a:p>
          </p:txBody>
        </p:sp>
        <p:sp>
          <p:nvSpPr>
            <p:cNvPr id="41" name="TextBox 41">
              <a:extLst>
                <a:ext uri="{FF2B5EF4-FFF2-40B4-BE49-F238E27FC236}">
                  <a16:creationId xmlns:a16="http://schemas.microsoft.com/office/drawing/2014/main" id="{6D52AEB8-FCEA-557C-C1D2-6BEEDBD8D094}"/>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a:extLst>
              <a:ext uri="{FF2B5EF4-FFF2-40B4-BE49-F238E27FC236}">
                <a16:creationId xmlns:a16="http://schemas.microsoft.com/office/drawing/2014/main" id="{8BEDD568-9DF2-B53D-EAA2-C13AEA38880B}"/>
              </a:ext>
            </a:extLst>
          </p:cNvPr>
          <p:cNvSpPr/>
          <p:nvPr/>
        </p:nvSpPr>
        <p:spPr>
          <a:xfrm>
            <a:off x="-737277" y="18245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46" name="Picture 45">
            <a:extLst>
              <a:ext uri="{FF2B5EF4-FFF2-40B4-BE49-F238E27FC236}">
                <a16:creationId xmlns:a16="http://schemas.microsoft.com/office/drawing/2014/main" id="{94153600-4B13-C0D9-F2B7-894374756E68}"/>
              </a:ext>
            </a:extLst>
          </p:cNvPr>
          <p:cNvPicPr>
            <a:picLocks noChangeAspect="1"/>
          </p:cNvPicPr>
          <p:nvPr/>
        </p:nvPicPr>
        <p:blipFill>
          <a:blip r:embed="rId3"/>
          <a:stretch>
            <a:fillRect/>
          </a:stretch>
        </p:blipFill>
        <p:spPr>
          <a:xfrm>
            <a:off x="15725482" y="-600218"/>
            <a:ext cx="2402063" cy="2440191"/>
          </a:xfrm>
          <a:prstGeom prst="rect">
            <a:avLst/>
          </a:prstGeom>
        </p:spPr>
      </p:pic>
      <p:sp>
        <p:nvSpPr>
          <p:cNvPr id="6" name="TextBox 9">
            <a:extLst>
              <a:ext uri="{FF2B5EF4-FFF2-40B4-BE49-F238E27FC236}">
                <a16:creationId xmlns:a16="http://schemas.microsoft.com/office/drawing/2014/main" id="{0ECC1D7F-A659-70C3-0F36-56E2F5F546E7}"/>
              </a:ext>
            </a:extLst>
          </p:cNvPr>
          <p:cNvSpPr txBox="1"/>
          <p:nvPr/>
        </p:nvSpPr>
        <p:spPr>
          <a:xfrm>
            <a:off x="638705" y="3871820"/>
            <a:ext cx="16535400" cy="2769989"/>
          </a:xfrm>
          <a:prstGeom prst="rect">
            <a:avLst/>
          </a:prstGeom>
        </p:spPr>
        <p:txBody>
          <a:bodyPr wrap="square" lIns="0" tIns="0" rIns="0" bIns="0" rtlCol="0" anchor="t">
            <a:spAutoFit/>
          </a:bodyPr>
          <a:lstStyle/>
          <a:p>
            <a:pPr algn="just"/>
            <a:r>
              <a:rPr lang="en-US" sz="3600" dirty="0">
                <a:latin typeface="Montserrat Light" panose="00000400000000000000" pitchFamily="2" charset="0"/>
              </a:rPr>
              <a:t>	</a:t>
            </a:r>
            <a:r>
              <a:rPr lang="vi-VN" sz="3600" dirty="0">
                <a:latin typeface="Montserrat Light" panose="00000400000000000000" pitchFamily="2" charset="0"/>
              </a:rPr>
              <a:t>Sự khác biệt của ghép kênh mã pha là tất cả các chùm tham chiếu này giao thoa đồng thời với sóng tín hiệu. Để lưu trữ thêm các trang dữ liệu ở cùng một vị trí, tất cả các chùm tham chiếu này được sử dụng lại, nhưng đối với mỗi trang, các pha của chúng được điều chỉnh riêng bằng bộ điều biến pha (thường là màn hình LCD sắt điện hoặc nematic)</a:t>
            </a:r>
            <a:endParaRPr lang="en-US" sz="3600" dirty="0">
              <a:latin typeface="Montserrat Light" panose="00000400000000000000" pitchFamily="2" charset="0"/>
            </a:endParaRPr>
          </a:p>
        </p:txBody>
      </p:sp>
      <p:pic>
        <p:nvPicPr>
          <p:cNvPr id="7" name="Picture 6" descr="A green electronic device with a black screen&#10;&#10;Description automatically generated">
            <a:extLst>
              <a:ext uri="{FF2B5EF4-FFF2-40B4-BE49-F238E27FC236}">
                <a16:creationId xmlns:a16="http://schemas.microsoft.com/office/drawing/2014/main" id="{02E54ABC-B514-BC2C-3111-388AE84489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7266714"/>
            <a:ext cx="5055484" cy="2853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close-up of a blue and white background&#10;&#10;Description automatically generated">
            <a:extLst>
              <a:ext uri="{FF2B5EF4-FFF2-40B4-BE49-F238E27FC236}">
                <a16:creationId xmlns:a16="http://schemas.microsoft.com/office/drawing/2014/main" id="{66E8E3FD-2431-D934-8786-80051877D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8226" y="7276039"/>
            <a:ext cx="5055484" cy="2622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098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7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B6556-AEE5-DDDD-8590-D415939753E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94DFFBC-2E16-406C-7246-0C6FD69E02B7}"/>
              </a:ext>
            </a:extLst>
          </p:cNvPr>
          <p:cNvPicPr>
            <a:picLocks noChangeAspect="1"/>
          </p:cNvPicPr>
          <p:nvPr/>
        </p:nvPicPr>
        <p:blipFill>
          <a:blip r:embed="rId2"/>
          <a:srcRect t="21874" b="21875"/>
          <a:stretch>
            <a:fillRect/>
          </a:stretch>
        </p:blipFill>
        <p:spPr>
          <a:xfrm flipH="1" flipV="1">
            <a:off x="-22485" y="0"/>
            <a:ext cx="18288000" cy="10287000"/>
          </a:xfrm>
          <a:prstGeom prst="rect">
            <a:avLst/>
          </a:prstGeom>
        </p:spPr>
      </p:pic>
      <p:grpSp>
        <p:nvGrpSpPr>
          <p:cNvPr id="3" name="Group 3">
            <a:extLst>
              <a:ext uri="{FF2B5EF4-FFF2-40B4-BE49-F238E27FC236}">
                <a16:creationId xmlns:a16="http://schemas.microsoft.com/office/drawing/2014/main" id="{B5963914-6184-42A8-36C9-B1F46E3B3F5E}"/>
              </a:ext>
            </a:extLst>
          </p:cNvPr>
          <p:cNvGrpSpPr/>
          <p:nvPr/>
        </p:nvGrpSpPr>
        <p:grpSpPr>
          <a:xfrm>
            <a:off x="-5029200" y="221933"/>
            <a:ext cx="18995897" cy="1198426"/>
            <a:chOff x="0" y="0"/>
            <a:chExt cx="1876002" cy="218865"/>
          </a:xfrm>
        </p:grpSpPr>
        <p:sp>
          <p:nvSpPr>
            <p:cNvPr id="4" name="Freeform 4">
              <a:extLst>
                <a:ext uri="{FF2B5EF4-FFF2-40B4-BE49-F238E27FC236}">
                  <a16:creationId xmlns:a16="http://schemas.microsoft.com/office/drawing/2014/main" id="{82DD90FF-169F-3684-F493-D5A9FEDE754A}"/>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5" name="TextBox 5">
              <a:extLst>
                <a:ext uri="{FF2B5EF4-FFF2-40B4-BE49-F238E27FC236}">
                  <a16:creationId xmlns:a16="http://schemas.microsoft.com/office/drawing/2014/main" id="{39E6D1E4-CB35-D8F5-820C-50F762828D32}"/>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a:extLst>
              <a:ext uri="{FF2B5EF4-FFF2-40B4-BE49-F238E27FC236}">
                <a16:creationId xmlns:a16="http://schemas.microsoft.com/office/drawing/2014/main" id="{6BE6BCE4-0ACF-ABD3-7D61-5BCA88C3746E}"/>
              </a:ext>
            </a:extLst>
          </p:cNvPr>
          <p:cNvSpPr txBox="1"/>
          <p:nvPr/>
        </p:nvSpPr>
        <p:spPr>
          <a:xfrm>
            <a:off x="-2317298" y="523305"/>
            <a:ext cx="10438742" cy="833562"/>
          </a:xfrm>
          <a:prstGeom prst="rect">
            <a:avLst/>
          </a:prstGeom>
        </p:spPr>
        <p:txBody>
          <a:bodyPr wrap="square" lIns="0" tIns="0" rIns="0" bIns="0" rtlCol="0" anchor="t">
            <a:spAutoFit/>
          </a:bodyPr>
          <a:lstStyle/>
          <a:p>
            <a:pPr marL="0" lvl="0" indent="0" algn="ctr">
              <a:lnSpc>
                <a:spcPts val="6548"/>
              </a:lnSpc>
              <a:spcBef>
                <a:spcPct val="0"/>
              </a:spcBef>
            </a:pPr>
            <a:r>
              <a:rPr lang="en-US" sz="6000" b="1" spc="37" dirty="0">
                <a:solidFill>
                  <a:srgbClr val="FFFFFF"/>
                </a:solidFill>
                <a:latin typeface="Archivo Black"/>
              </a:rPr>
              <a:t>2</a:t>
            </a:r>
            <a:r>
              <a:rPr lang="en-US" sz="6000" b="1" u="none" spc="37" dirty="0">
                <a:solidFill>
                  <a:srgbClr val="FFFFFF"/>
                </a:solidFill>
                <a:latin typeface="Archivo Black"/>
              </a:rPr>
              <a:t>. </a:t>
            </a:r>
            <a:r>
              <a:rPr lang="en-US" sz="6000" b="1" u="none" spc="37" dirty="0" err="1">
                <a:solidFill>
                  <a:srgbClr val="FFFFFF"/>
                </a:solidFill>
                <a:latin typeface="Segoe UI "/>
              </a:rPr>
              <a:t>Khái</a:t>
            </a:r>
            <a:r>
              <a:rPr lang="en-US" sz="6000" b="1" u="none" spc="37" dirty="0">
                <a:solidFill>
                  <a:srgbClr val="FFFFFF"/>
                </a:solidFill>
                <a:latin typeface="Segoe UI "/>
              </a:rPr>
              <a:t> </a:t>
            </a:r>
            <a:r>
              <a:rPr lang="en-US" sz="6000" b="1" u="none" spc="37" dirty="0" err="1">
                <a:solidFill>
                  <a:srgbClr val="FFFFFF"/>
                </a:solidFill>
                <a:latin typeface="Segoe UI "/>
              </a:rPr>
              <a:t>niệm</a:t>
            </a:r>
            <a:endParaRPr lang="en-US" sz="6000" b="1" u="none" spc="37" dirty="0">
              <a:solidFill>
                <a:schemeClr val="bg1"/>
              </a:solidFill>
              <a:latin typeface="Segoe UI "/>
            </a:endParaRPr>
          </a:p>
        </p:txBody>
      </p:sp>
      <p:grpSp>
        <p:nvGrpSpPr>
          <p:cNvPr id="28" name="Group 28">
            <a:extLst>
              <a:ext uri="{FF2B5EF4-FFF2-40B4-BE49-F238E27FC236}">
                <a16:creationId xmlns:a16="http://schemas.microsoft.com/office/drawing/2014/main" id="{13BEF820-40EF-2932-769F-DEA30D2649BC}"/>
              </a:ext>
            </a:extLst>
          </p:cNvPr>
          <p:cNvGrpSpPr/>
          <p:nvPr/>
        </p:nvGrpSpPr>
        <p:grpSpPr>
          <a:xfrm>
            <a:off x="-256488" y="1431107"/>
            <a:ext cx="5689104" cy="275488"/>
            <a:chOff x="0" y="0"/>
            <a:chExt cx="4519796" cy="218865"/>
          </a:xfrm>
        </p:grpSpPr>
        <p:sp>
          <p:nvSpPr>
            <p:cNvPr id="29" name="Freeform 29">
              <a:extLst>
                <a:ext uri="{FF2B5EF4-FFF2-40B4-BE49-F238E27FC236}">
                  <a16:creationId xmlns:a16="http://schemas.microsoft.com/office/drawing/2014/main" id="{22FFC930-AA8B-79D3-0F1E-5CBEED5E226D}"/>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txBody>
            <a:bodyPr/>
            <a:lstStyle/>
            <a:p>
              <a:endParaRPr lang="en-US"/>
            </a:p>
          </p:txBody>
        </p:sp>
        <p:sp>
          <p:nvSpPr>
            <p:cNvPr id="30" name="TextBox 30">
              <a:extLst>
                <a:ext uri="{FF2B5EF4-FFF2-40B4-BE49-F238E27FC236}">
                  <a16:creationId xmlns:a16="http://schemas.microsoft.com/office/drawing/2014/main" id="{6706C65B-452D-9C11-0BB9-5CD636BABE27}"/>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a:extLst>
              <a:ext uri="{FF2B5EF4-FFF2-40B4-BE49-F238E27FC236}">
                <a16:creationId xmlns:a16="http://schemas.microsoft.com/office/drawing/2014/main" id="{DDBDA0E5-802F-C4B7-87F4-DEA4AFBAD47C}"/>
              </a:ext>
            </a:extLst>
          </p:cNvPr>
          <p:cNvGrpSpPr/>
          <p:nvPr/>
        </p:nvGrpSpPr>
        <p:grpSpPr>
          <a:xfrm>
            <a:off x="12085550" y="-131220"/>
            <a:ext cx="9534019" cy="1112295"/>
            <a:chOff x="0" y="0"/>
            <a:chExt cx="1876002" cy="218865"/>
          </a:xfrm>
        </p:grpSpPr>
        <p:sp>
          <p:nvSpPr>
            <p:cNvPr id="40" name="Freeform 40">
              <a:extLst>
                <a:ext uri="{FF2B5EF4-FFF2-40B4-BE49-F238E27FC236}">
                  <a16:creationId xmlns:a16="http://schemas.microsoft.com/office/drawing/2014/main" id="{FFAA6E4D-85A1-49B3-C43F-141D74C52ADE}"/>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a:noFill/>
            </a:ln>
          </p:spPr>
          <p:txBody>
            <a:bodyPr/>
            <a:lstStyle/>
            <a:p>
              <a:endParaRPr lang="en-US"/>
            </a:p>
          </p:txBody>
        </p:sp>
        <p:sp>
          <p:nvSpPr>
            <p:cNvPr id="41" name="TextBox 41">
              <a:extLst>
                <a:ext uri="{FF2B5EF4-FFF2-40B4-BE49-F238E27FC236}">
                  <a16:creationId xmlns:a16="http://schemas.microsoft.com/office/drawing/2014/main" id="{6D52AEB8-FCEA-557C-C1D2-6BEEDBD8D094}"/>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a:extLst>
              <a:ext uri="{FF2B5EF4-FFF2-40B4-BE49-F238E27FC236}">
                <a16:creationId xmlns:a16="http://schemas.microsoft.com/office/drawing/2014/main" id="{8BEDD568-9DF2-B53D-EAA2-C13AEA38880B}"/>
              </a:ext>
            </a:extLst>
          </p:cNvPr>
          <p:cNvSpPr/>
          <p:nvPr/>
        </p:nvSpPr>
        <p:spPr>
          <a:xfrm>
            <a:off x="-737277" y="18245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46" name="Picture 45">
            <a:extLst>
              <a:ext uri="{FF2B5EF4-FFF2-40B4-BE49-F238E27FC236}">
                <a16:creationId xmlns:a16="http://schemas.microsoft.com/office/drawing/2014/main" id="{94153600-4B13-C0D9-F2B7-894374756E68}"/>
              </a:ext>
            </a:extLst>
          </p:cNvPr>
          <p:cNvPicPr>
            <a:picLocks noChangeAspect="1"/>
          </p:cNvPicPr>
          <p:nvPr/>
        </p:nvPicPr>
        <p:blipFill>
          <a:blip r:embed="rId3"/>
          <a:stretch>
            <a:fillRect/>
          </a:stretch>
        </p:blipFill>
        <p:spPr>
          <a:xfrm>
            <a:off x="15760325" y="-871340"/>
            <a:ext cx="2402063" cy="2440191"/>
          </a:xfrm>
          <a:prstGeom prst="rect">
            <a:avLst/>
          </a:prstGeom>
        </p:spPr>
      </p:pic>
      <p:sp>
        <p:nvSpPr>
          <p:cNvPr id="6" name="TextBox 9">
            <a:extLst>
              <a:ext uri="{FF2B5EF4-FFF2-40B4-BE49-F238E27FC236}">
                <a16:creationId xmlns:a16="http://schemas.microsoft.com/office/drawing/2014/main" id="{0ECC1D7F-A659-70C3-0F36-56E2F5F546E7}"/>
              </a:ext>
            </a:extLst>
          </p:cNvPr>
          <p:cNvSpPr txBox="1"/>
          <p:nvPr/>
        </p:nvSpPr>
        <p:spPr>
          <a:xfrm>
            <a:off x="8699396" y="2282273"/>
            <a:ext cx="9232089" cy="3939540"/>
          </a:xfrm>
          <a:prstGeom prst="rect">
            <a:avLst/>
          </a:prstGeom>
        </p:spPr>
        <p:txBody>
          <a:bodyPr wrap="square" lIns="0" tIns="0" rIns="0" bIns="0" rtlCol="0" anchor="t">
            <a:spAutoFit/>
          </a:bodyPr>
          <a:lstStyle/>
          <a:p>
            <a:r>
              <a:rPr lang="vi-VN" sz="3200" dirty="0">
                <a:latin typeface="Montserrat Light" panose="00000400000000000000" pitchFamily="2" charset="0"/>
              </a:rPr>
              <a:t>Sự dịch chuyển một pha là 0 hoặc </a:t>
            </a:r>
            <a:r>
              <a:rPr lang="vi-VN" sz="3200" i="1" dirty="0">
                <a:latin typeface="Montserrat Light" panose="00000400000000000000" pitchFamily="2" charset="0"/>
              </a:rPr>
              <a:t>π </a:t>
            </a:r>
            <a:r>
              <a:rPr lang="vi-VN" sz="3200" dirty="0">
                <a:latin typeface="Montserrat Light" panose="00000400000000000000" pitchFamily="2" charset="0"/>
              </a:rPr>
              <a:t>và toàn bộ tập hợp các ca tương ứng với một trang dữ liệu nhất định được gọi là mã pha hoặc địa chỉ của nó trong môi trường lưu trữ. Để nhớ lại một trong các trang được lưu trữ, mã pha thích hợp phải được điều chỉnh lại và phương tiện lưu trữ được chiếu sáng lại bằng tất cả các chùm tham chiếu</a:t>
            </a:r>
            <a:endParaRPr lang="en-US" sz="3200" dirty="0">
              <a:latin typeface="Montserrat Light" panose="00000400000000000000" pitchFamily="2" charset="0"/>
            </a:endParaRPr>
          </a:p>
        </p:txBody>
      </p:sp>
      <p:pic>
        <p:nvPicPr>
          <p:cNvPr id="8" name="Picture 7">
            <a:extLst>
              <a:ext uri="{FF2B5EF4-FFF2-40B4-BE49-F238E27FC236}">
                <a16:creationId xmlns:a16="http://schemas.microsoft.com/office/drawing/2014/main" id="{99CD2A02-61F0-6905-BD6F-23AD4BA2DF47}"/>
              </a:ext>
            </a:extLst>
          </p:cNvPr>
          <p:cNvPicPr>
            <a:picLocks noChangeAspect="1"/>
          </p:cNvPicPr>
          <p:nvPr/>
        </p:nvPicPr>
        <p:blipFill>
          <a:blip r:embed="rId4"/>
          <a:stretch>
            <a:fillRect/>
          </a:stretch>
        </p:blipFill>
        <p:spPr>
          <a:xfrm>
            <a:off x="356515" y="2329638"/>
            <a:ext cx="7586857" cy="65093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descr="A person holding a phone&#10;&#10;Description automatically generated">
            <a:extLst>
              <a:ext uri="{FF2B5EF4-FFF2-40B4-BE49-F238E27FC236}">
                <a16:creationId xmlns:a16="http://schemas.microsoft.com/office/drawing/2014/main" id="{FD52276A-739A-B291-D5C2-5C4886A21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0" y="6724239"/>
            <a:ext cx="5828541" cy="321621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953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4B717-CA99-A276-B999-B3AA31B3203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B1A4620-CAC5-DF71-8856-821E80841F81}"/>
              </a:ext>
            </a:extLst>
          </p:cNvPr>
          <p:cNvPicPr>
            <a:picLocks noChangeAspect="1"/>
          </p:cNvPicPr>
          <p:nvPr/>
        </p:nvPicPr>
        <p:blipFill>
          <a:blip r:embed="rId2"/>
          <a:srcRect t="27500" b="27500"/>
          <a:stretch>
            <a:fillRect/>
          </a:stretch>
        </p:blipFill>
        <p:spPr>
          <a:xfrm>
            <a:off x="0" y="0"/>
            <a:ext cx="18288000" cy="10287000"/>
          </a:xfrm>
          <a:prstGeom prst="rect">
            <a:avLst/>
          </a:prstGeom>
        </p:spPr>
      </p:pic>
      <p:grpSp>
        <p:nvGrpSpPr>
          <p:cNvPr id="3" name="Group 3">
            <a:extLst>
              <a:ext uri="{FF2B5EF4-FFF2-40B4-BE49-F238E27FC236}">
                <a16:creationId xmlns:a16="http://schemas.microsoft.com/office/drawing/2014/main" id="{D2BEDD35-23BE-1B94-231A-D522B655D123}"/>
              </a:ext>
            </a:extLst>
          </p:cNvPr>
          <p:cNvGrpSpPr/>
          <p:nvPr/>
        </p:nvGrpSpPr>
        <p:grpSpPr>
          <a:xfrm>
            <a:off x="1264259" y="397348"/>
            <a:ext cx="15591759" cy="8808489"/>
            <a:chOff x="0" y="0"/>
            <a:chExt cx="4106471" cy="2167467"/>
          </a:xfrm>
        </p:grpSpPr>
        <p:sp>
          <p:nvSpPr>
            <p:cNvPr id="4" name="Freeform 4">
              <a:extLst>
                <a:ext uri="{FF2B5EF4-FFF2-40B4-BE49-F238E27FC236}">
                  <a16:creationId xmlns:a16="http://schemas.microsoft.com/office/drawing/2014/main" id="{B29D0C4E-97DF-1BE8-356F-F47C0E0342D6}"/>
                </a:ext>
              </a:extLst>
            </p:cNvPr>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a:extLst>
                <a:ext uri="{FF2B5EF4-FFF2-40B4-BE49-F238E27FC236}">
                  <a16:creationId xmlns:a16="http://schemas.microsoft.com/office/drawing/2014/main" id="{6EE2EA5A-6017-7699-614F-E58A0B41FAF0}"/>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a:extLst>
              <a:ext uri="{FF2B5EF4-FFF2-40B4-BE49-F238E27FC236}">
                <a16:creationId xmlns:a16="http://schemas.microsoft.com/office/drawing/2014/main" id="{2C807164-4407-2842-BD06-984C9FBFDAC9}"/>
              </a:ext>
            </a:extLst>
          </p:cNvPr>
          <p:cNvGrpSpPr/>
          <p:nvPr/>
        </p:nvGrpSpPr>
        <p:grpSpPr>
          <a:xfrm>
            <a:off x="1570631" y="1733851"/>
            <a:ext cx="11156877" cy="4597862"/>
            <a:chOff x="0" y="0"/>
            <a:chExt cx="812800" cy="1259993"/>
          </a:xfrm>
        </p:grpSpPr>
        <p:sp>
          <p:nvSpPr>
            <p:cNvPr id="7" name="Freeform 7">
              <a:extLst>
                <a:ext uri="{FF2B5EF4-FFF2-40B4-BE49-F238E27FC236}">
                  <a16:creationId xmlns:a16="http://schemas.microsoft.com/office/drawing/2014/main" id="{C986272B-6228-DB77-BC7B-4E05CF6EE0AB}"/>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8" name="TextBox 8">
              <a:extLst>
                <a:ext uri="{FF2B5EF4-FFF2-40B4-BE49-F238E27FC236}">
                  <a16:creationId xmlns:a16="http://schemas.microsoft.com/office/drawing/2014/main" id="{2BC71296-FF49-BE23-741C-3249A880E2D9}"/>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40" name="TextBox 39">
            <a:extLst>
              <a:ext uri="{FF2B5EF4-FFF2-40B4-BE49-F238E27FC236}">
                <a16:creationId xmlns:a16="http://schemas.microsoft.com/office/drawing/2014/main" id="{AC85352C-8126-CCEA-2E92-34F7E119D466}"/>
              </a:ext>
            </a:extLst>
          </p:cNvPr>
          <p:cNvSpPr txBox="1"/>
          <p:nvPr/>
        </p:nvSpPr>
        <p:spPr>
          <a:xfrm>
            <a:off x="1885689" y="2056200"/>
            <a:ext cx="10707127" cy="3539430"/>
          </a:xfrm>
          <a:prstGeom prst="rect">
            <a:avLst/>
          </a:prstGeom>
          <a:noFill/>
        </p:spPr>
        <p:txBody>
          <a:bodyPr wrap="square">
            <a:spAutoFit/>
          </a:bodyPr>
          <a:lstStyle/>
          <a:p>
            <a:r>
              <a:rPr lang="vi-VN" sz="3200" dirty="0">
                <a:latin typeface="Montserrat Light" panose="00000400000000000000" pitchFamily="2" charset="0"/>
              </a:rPr>
              <a:t>Để thực hiện thu hồi kết hợp</a:t>
            </a:r>
            <a:r>
              <a:rPr lang="en-US" sz="3200" dirty="0">
                <a:latin typeface="Montserrat Light" panose="00000400000000000000" pitchFamily="2" charset="0"/>
              </a:rPr>
              <a:t>, </a:t>
            </a:r>
            <a:r>
              <a:rPr lang="vi-VN" sz="3200" dirty="0">
                <a:latin typeface="Montserrat Light" panose="00000400000000000000" pitchFamily="2" charset="0"/>
              </a:rPr>
              <a:t>phương tiện lưu trữ được giải quyết bằng bất kỳ trang dữ liệu nào. Điều này dẫn đến việc tái tạo các chùm tham chiếu thích hợp, được điều chế pha với cùng một mẫu được sử dụng để lưu trữ trang đó. Nếu thông tin được sử dụng để giải quyết được chứa trên một số trang dữ liệu được lưu trữ, mỗi chùm tham chiếu </a:t>
            </a:r>
            <a:endParaRPr lang="en-US" sz="3200" dirty="0">
              <a:latin typeface="Montserrat Light" panose="00000400000000000000" pitchFamily="2" charset="0"/>
            </a:endParaRPr>
          </a:p>
        </p:txBody>
      </p:sp>
      <p:grpSp>
        <p:nvGrpSpPr>
          <p:cNvPr id="46" name="Group 3">
            <a:extLst>
              <a:ext uri="{FF2B5EF4-FFF2-40B4-BE49-F238E27FC236}">
                <a16:creationId xmlns:a16="http://schemas.microsoft.com/office/drawing/2014/main" id="{3857B1CC-D386-FBA9-256F-55E59BFEC9C2}"/>
              </a:ext>
            </a:extLst>
          </p:cNvPr>
          <p:cNvGrpSpPr/>
          <p:nvPr/>
        </p:nvGrpSpPr>
        <p:grpSpPr>
          <a:xfrm>
            <a:off x="-7391401" y="260179"/>
            <a:ext cx="23815485" cy="1255338"/>
            <a:chOff x="0" y="0"/>
            <a:chExt cx="1876002" cy="218865"/>
          </a:xfrm>
        </p:grpSpPr>
        <p:sp>
          <p:nvSpPr>
            <p:cNvPr id="47" name="Freeform 4">
              <a:extLst>
                <a:ext uri="{FF2B5EF4-FFF2-40B4-BE49-F238E27FC236}">
                  <a16:creationId xmlns:a16="http://schemas.microsoft.com/office/drawing/2014/main" id="{049396E6-AD70-A120-5C41-711650B32091}"/>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8" name="TextBox 5">
              <a:extLst>
                <a:ext uri="{FF2B5EF4-FFF2-40B4-BE49-F238E27FC236}">
                  <a16:creationId xmlns:a16="http://schemas.microsoft.com/office/drawing/2014/main" id="{5121EE7C-BDCE-56B5-EE72-027AE6E51B99}"/>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9" name="TextBox 30">
            <a:extLst>
              <a:ext uri="{FF2B5EF4-FFF2-40B4-BE49-F238E27FC236}">
                <a16:creationId xmlns:a16="http://schemas.microsoft.com/office/drawing/2014/main" id="{8988E387-BF7D-8C1C-F487-3D2621B0F5E4}"/>
              </a:ext>
            </a:extLst>
          </p:cNvPr>
          <p:cNvSpPr txBox="1"/>
          <p:nvPr/>
        </p:nvSpPr>
        <p:spPr>
          <a:xfrm>
            <a:off x="340928" y="388539"/>
            <a:ext cx="14441872" cy="823752"/>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effectLst/>
                <a:latin typeface="Segoe UI "/>
                <a:ea typeface="Calibri" panose="020F0502020204030204" pitchFamily="34" charset="0"/>
                <a:cs typeface="Times New Roman" panose="02020603050405020304" pitchFamily="18" charset="0"/>
              </a:rPr>
              <a:t>2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hóa</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bằng</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cách</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ghép</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kênh</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pha</a:t>
            </a:r>
            <a:endParaRPr lang="en-US" sz="5400" kern="100" dirty="0">
              <a:solidFill>
                <a:schemeClr val="bg1"/>
              </a:solidFill>
              <a:effectLst/>
              <a:latin typeface="Segoe UI "/>
              <a:ea typeface="Calibri" panose="020F0502020204030204" pitchFamily="34" charset="0"/>
              <a:cs typeface="Times New Roman" panose="02020603050405020304" pitchFamily="18" charset="0"/>
            </a:endParaRPr>
          </a:p>
        </p:txBody>
      </p:sp>
      <p:pic>
        <p:nvPicPr>
          <p:cNvPr id="14" name="Picture 13" descr="A hand holding a magnifying glass over a computer screen&#10;&#10;Description automatically generated">
            <a:extLst>
              <a:ext uri="{FF2B5EF4-FFF2-40B4-BE49-F238E27FC236}">
                <a16:creationId xmlns:a16="http://schemas.microsoft.com/office/drawing/2014/main" id="{C9AA07CE-5042-3C9B-6E50-D6ED845D2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12909" y="1715387"/>
            <a:ext cx="4789690" cy="299355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6" name="Picture 15" descr="A computer with a magnifying glass&#10;&#10;Description automatically generated">
            <a:extLst>
              <a:ext uri="{FF2B5EF4-FFF2-40B4-BE49-F238E27FC236}">
                <a16:creationId xmlns:a16="http://schemas.microsoft.com/office/drawing/2014/main" id="{AC7FCABF-ECB2-D18B-F154-FF10E0BFD0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6625300"/>
            <a:ext cx="5495875" cy="32564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Picture 16" descr="A person pointing at a chart&#10;&#10;Description automatically generated">
            <a:extLst>
              <a:ext uri="{FF2B5EF4-FFF2-40B4-BE49-F238E27FC236}">
                <a16:creationId xmlns:a16="http://schemas.microsoft.com/office/drawing/2014/main" id="{F942BDBA-E9E3-557C-B8C2-6193A621A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799" y="6561225"/>
            <a:ext cx="6022311" cy="346559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305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par>
                                <p:cTn id="11" presetID="21"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11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1100"/>
                                        <p:tgtEl>
                                          <p:spTgt spid="16"/>
                                        </p:tgtEl>
                                      </p:cBhvr>
                                    </p:animEffect>
                                  </p:childTnLst>
                                </p:cTn>
                              </p:par>
                              <p:par>
                                <p:cTn id="19" presetID="21"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1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4B717-CA99-A276-B999-B3AA31B3203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B1A4620-CAC5-DF71-8856-821E80841F81}"/>
              </a:ext>
            </a:extLst>
          </p:cNvPr>
          <p:cNvPicPr>
            <a:picLocks noChangeAspect="1"/>
          </p:cNvPicPr>
          <p:nvPr/>
        </p:nvPicPr>
        <p:blipFill>
          <a:blip r:embed="rId2"/>
          <a:srcRect t="27500" b="27500"/>
          <a:stretch>
            <a:fillRect/>
          </a:stretch>
        </p:blipFill>
        <p:spPr>
          <a:xfrm>
            <a:off x="0" y="0"/>
            <a:ext cx="18288000" cy="10287000"/>
          </a:xfrm>
          <a:prstGeom prst="rect">
            <a:avLst/>
          </a:prstGeom>
        </p:spPr>
      </p:pic>
      <p:grpSp>
        <p:nvGrpSpPr>
          <p:cNvPr id="3" name="Group 3">
            <a:extLst>
              <a:ext uri="{FF2B5EF4-FFF2-40B4-BE49-F238E27FC236}">
                <a16:creationId xmlns:a16="http://schemas.microsoft.com/office/drawing/2014/main" id="{D2BEDD35-23BE-1B94-231A-D522B655D123}"/>
              </a:ext>
            </a:extLst>
          </p:cNvPr>
          <p:cNvGrpSpPr/>
          <p:nvPr/>
        </p:nvGrpSpPr>
        <p:grpSpPr>
          <a:xfrm>
            <a:off x="1264259" y="397348"/>
            <a:ext cx="15591759" cy="8808489"/>
            <a:chOff x="0" y="0"/>
            <a:chExt cx="4106471" cy="2167467"/>
          </a:xfrm>
        </p:grpSpPr>
        <p:sp>
          <p:nvSpPr>
            <p:cNvPr id="4" name="Freeform 4">
              <a:extLst>
                <a:ext uri="{FF2B5EF4-FFF2-40B4-BE49-F238E27FC236}">
                  <a16:creationId xmlns:a16="http://schemas.microsoft.com/office/drawing/2014/main" id="{B29D0C4E-97DF-1BE8-356F-F47C0E0342D6}"/>
                </a:ext>
              </a:extLst>
            </p:cNvPr>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a:extLst>
                <a:ext uri="{FF2B5EF4-FFF2-40B4-BE49-F238E27FC236}">
                  <a16:creationId xmlns:a16="http://schemas.microsoft.com/office/drawing/2014/main" id="{6EE2EA5A-6017-7699-614F-E58A0B41FAF0}"/>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a:extLst>
              <a:ext uri="{FF2B5EF4-FFF2-40B4-BE49-F238E27FC236}">
                <a16:creationId xmlns:a16="http://schemas.microsoft.com/office/drawing/2014/main" id="{2C807164-4407-2842-BD06-984C9FBFDAC9}"/>
              </a:ext>
            </a:extLst>
          </p:cNvPr>
          <p:cNvGrpSpPr/>
          <p:nvPr/>
        </p:nvGrpSpPr>
        <p:grpSpPr>
          <a:xfrm>
            <a:off x="5411083" y="1643877"/>
            <a:ext cx="11156877" cy="4597862"/>
            <a:chOff x="0" y="0"/>
            <a:chExt cx="812800" cy="1259993"/>
          </a:xfrm>
        </p:grpSpPr>
        <p:sp>
          <p:nvSpPr>
            <p:cNvPr id="7" name="Freeform 7">
              <a:extLst>
                <a:ext uri="{FF2B5EF4-FFF2-40B4-BE49-F238E27FC236}">
                  <a16:creationId xmlns:a16="http://schemas.microsoft.com/office/drawing/2014/main" id="{C986272B-6228-DB77-BC7B-4E05CF6EE0AB}"/>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8" name="TextBox 8">
              <a:extLst>
                <a:ext uri="{FF2B5EF4-FFF2-40B4-BE49-F238E27FC236}">
                  <a16:creationId xmlns:a16="http://schemas.microsoft.com/office/drawing/2014/main" id="{2BC71296-FF49-BE23-741C-3249A880E2D9}"/>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40" name="TextBox 39">
            <a:extLst>
              <a:ext uri="{FF2B5EF4-FFF2-40B4-BE49-F238E27FC236}">
                <a16:creationId xmlns:a16="http://schemas.microsoft.com/office/drawing/2014/main" id="{AC85352C-8126-CCEA-2E92-34F7E119D466}"/>
              </a:ext>
            </a:extLst>
          </p:cNvPr>
          <p:cNvSpPr txBox="1"/>
          <p:nvPr/>
        </p:nvSpPr>
        <p:spPr>
          <a:xfrm>
            <a:off x="5614618" y="1856752"/>
            <a:ext cx="10809466" cy="4154984"/>
          </a:xfrm>
          <a:prstGeom prst="rect">
            <a:avLst/>
          </a:prstGeom>
          <a:noFill/>
        </p:spPr>
        <p:txBody>
          <a:bodyPr wrap="square">
            <a:spAutoFit/>
          </a:bodyPr>
          <a:lstStyle/>
          <a:p>
            <a:r>
              <a:rPr lang="vi-VN" sz="4400" dirty="0">
                <a:latin typeface="Montserrat Light" panose="00000400000000000000" pitchFamily="2" charset="0"/>
              </a:rPr>
              <a:t>Với mục đích này, người ta đặc biệt quan tâm đến các pha của chùm tham chiếu hơn là phân phối cường độ được tạo ra, vì trong trường hợp này thành phần của chúng không thể hiểu được</a:t>
            </a:r>
            <a:r>
              <a:rPr lang="en-US" sz="4400" dirty="0">
                <a:latin typeface="Montserrat Light" panose="00000400000000000000" pitchFamily="2" charset="0"/>
              </a:rPr>
              <a:t> </a:t>
            </a:r>
            <a:r>
              <a:rPr lang="en-US" sz="4400" dirty="0" err="1">
                <a:latin typeface="Montserrat Light" panose="00000400000000000000" pitchFamily="2" charset="0"/>
              </a:rPr>
              <a:t>như</a:t>
            </a:r>
            <a:r>
              <a:rPr lang="en-US" sz="4400" dirty="0">
                <a:latin typeface="Montserrat Light" panose="00000400000000000000" pitchFamily="2" charset="0"/>
              </a:rPr>
              <a:t> Bi2TEO5.</a:t>
            </a:r>
          </a:p>
        </p:txBody>
      </p:sp>
      <p:grpSp>
        <p:nvGrpSpPr>
          <p:cNvPr id="46" name="Group 3">
            <a:extLst>
              <a:ext uri="{FF2B5EF4-FFF2-40B4-BE49-F238E27FC236}">
                <a16:creationId xmlns:a16="http://schemas.microsoft.com/office/drawing/2014/main" id="{3857B1CC-D386-FBA9-256F-55E59BFEC9C2}"/>
              </a:ext>
            </a:extLst>
          </p:cNvPr>
          <p:cNvGrpSpPr/>
          <p:nvPr/>
        </p:nvGrpSpPr>
        <p:grpSpPr>
          <a:xfrm>
            <a:off x="-7391401" y="260179"/>
            <a:ext cx="23815485" cy="1255338"/>
            <a:chOff x="0" y="0"/>
            <a:chExt cx="1876002" cy="218865"/>
          </a:xfrm>
        </p:grpSpPr>
        <p:sp>
          <p:nvSpPr>
            <p:cNvPr id="47" name="Freeform 4">
              <a:extLst>
                <a:ext uri="{FF2B5EF4-FFF2-40B4-BE49-F238E27FC236}">
                  <a16:creationId xmlns:a16="http://schemas.microsoft.com/office/drawing/2014/main" id="{049396E6-AD70-A120-5C41-711650B32091}"/>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8" name="TextBox 5">
              <a:extLst>
                <a:ext uri="{FF2B5EF4-FFF2-40B4-BE49-F238E27FC236}">
                  <a16:creationId xmlns:a16="http://schemas.microsoft.com/office/drawing/2014/main" id="{5121EE7C-BDCE-56B5-EE72-027AE6E51B99}"/>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9" name="TextBox 30">
            <a:extLst>
              <a:ext uri="{FF2B5EF4-FFF2-40B4-BE49-F238E27FC236}">
                <a16:creationId xmlns:a16="http://schemas.microsoft.com/office/drawing/2014/main" id="{8988E387-BF7D-8C1C-F487-3D2621B0F5E4}"/>
              </a:ext>
            </a:extLst>
          </p:cNvPr>
          <p:cNvSpPr txBox="1"/>
          <p:nvPr/>
        </p:nvSpPr>
        <p:spPr>
          <a:xfrm>
            <a:off x="340928" y="388539"/>
            <a:ext cx="14441872" cy="823752"/>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effectLst/>
                <a:latin typeface="Segoe UI "/>
                <a:ea typeface="Calibri" panose="020F0502020204030204" pitchFamily="34" charset="0"/>
                <a:cs typeface="Times New Roman" panose="02020603050405020304" pitchFamily="18" charset="0"/>
              </a:rPr>
              <a:t>2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hóa</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bằng</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cách</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ghép</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kênh</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pha</a:t>
            </a:r>
            <a:endParaRPr lang="en-US" sz="5400" kern="100" dirty="0">
              <a:solidFill>
                <a:schemeClr val="bg1"/>
              </a:solidFill>
              <a:effectLst/>
              <a:latin typeface="Segoe UI "/>
              <a:ea typeface="Calibri" panose="020F0502020204030204" pitchFamily="34" charset="0"/>
              <a:cs typeface="Times New Roman" panose="02020603050405020304" pitchFamily="18" charset="0"/>
            </a:endParaRPr>
          </a:p>
        </p:txBody>
      </p:sp>
      <p:pic>
        <p:nvPicPr>
          <p:cNvPr id="14" name="Picture 13" descr="A hand holding a magnifying glass over a computer screen&#10;&#10;Description automatically generated">
            <a:extLst>
              <a:ext uri="{FF2B5EF4-FFF2-40B4-BE49-F238E27FC236}">
                <a16:creationId xmlns:a16="http://schemas.microsoft.com/office/drawing/2014/main" id="{C9AA07CE-5042-3C9B-6E50-D6ED845D2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025" y="1934680"/>
            <a:ext cx="4789690" cy="299355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6" name="Picture 15" descr="A computer with a magnifying glass&#10;&#10;Description automatically generated">
            <a:extLst>
              <a:ext uri="{FF2B5EF4-FFF2-40B4-BE49-F238E27FC236}">
                <a16:creationId xmlns:a16="http://schemas.microsoft.com/office/drawing/2014/main" id="{AC7FCABF-ECB2-D18B-F154-FF10E0BFD0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6625300"/>
            <a:ext cx="5495875" cy="32564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Picture 16" descr="A person pointing at a chart&#10;&#10;Description automatically generated">
            <a:extLst>
              <a:ext uri="{FF2B5EF4-FFF2-40B4-BE49-F238E27FC236}">
                <a16:creationId xmlns:a16="http://schemas.microsoft.com/office/drawing/2014/main" id="{F942BDBA-E9E3-557C-B8C2-6193A621A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8111" y="6080320"/>
            <a:ext cx="6858000" cy="394650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71657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par>
                                <p:cTn id="11" presetID="21"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11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1100"/>
                                        <p:tgtEl>
                                          <p:spTgt spid="16"/>
                                        </p:tgtEl>
                                      </p:cBhvr>
                                    </p:animEffect>
                                  </p:childTnLst>
                                </p:cTn>
                              </p:par>
                              <p:par>
                                <p:cTn id="19" presetID="21"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1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4AD1-BA33-19D3-2D23-BCCC54EAABD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F4F3312-915D-6808-60AE-0C1CC2B9196E}"/>
              </a:ext>
            </a:extLst>
          </p:cNvPr>
          <p:cNvPicPr>
            <a:picLocks noChangeAspect="1"/>
          </p:cNvPicPr>
          <p:nvPr/>
        </p:nvPicPr>
        <p:blipFill>
          <a:blip r:embed="rId3"/>
          <a:srcRect t="27500" b="27500"/>
          <a:stretch>
            <a:fillRect/>
          </a:stretch>
        </p:blipFill>
        <p:spPr>
          <a:xfrm>
            <a:off x="0" y="0"/>
            <a:ext cx="18288000" cy="10287000"/>
          </a:xfrm>
          <a:prstGeom prst="rect">
            <a:avLst/>
          </a:prstGeom>
        </p:spPr>
      </p:pic>
      <p:sp>
        <p:nvSpPr>
          <p:cNvPr id="5" name="TextBox 5">
            <a:extLst>
              <a:ext uri="{FF2B5EF4-FFF2-40B4-BE49-F238E27FC236}">
                <a16:creationId xmlns:a16="http://schemas.microsoft.com/office/drawing/2014/main" id="{951FF7C1-F1D4-6720-F62A-6C770DA2BAF0}"/>
              </a:ext>
            </a:extLst>
          </p:cNvPr>
          <p:cNvSpPr txBox="1"/>
          <p:nvPr/>
        </p:nvSpPr>
        <p:spPr>
          <a:xfrm>
            <a:off x="6455727" y="7337219"/>
            <a:ext cx="3086101" cy="3158430"/>
          </a:xfrm>
          <a:prstGeom prst="rect">
            <a:avLst/>
          </a:prstGeom>
        </p:spPr>
        <p:txBody>
          <a:bodyPr lIns="50800" tIns="50800" rIns="50800" bIns="50800" rtlCol="0" anchor="ctr"/>
          <a:lstStyle/>
          <a:p>
            <a:pPr marL="0" lvl="0" indent="0" algn="ctr">
              <a:lnSpc>
                <a:spcPts val="2859"/>
              </a:lnSpc>
              <a:spcBef>
                <a:spcPct val="0"/>
              </a:spcBef>
            </a:pPr>
            <a:endParaRPr/>
          </a:p>
        </p:txBody>
      </p:sp>
      <p:grpSp>
        <p:nvGrpSpPr>
          <p:cNvPr id="12" name="Group 12">
            <a:extLst>
              <a:ext uri="{FF2B5EF4-FFF2-40B4-BE49-F238E27FC236}">
                <a16:creationId xmlns:a16="http://schemas.microsoft.com/office/drawing/2014/main" id="{3A189E51-AF6B-E393-C7F8-171ACE91A5AB}"/>
              </a:ext>
            </a:extLst>
          </p:cNvPr>
          <p:cNvGrpSpPr/>
          <p:nvPr/>
        </p:nvGrpSpPr>
        <p:grpSpPr>
          <a:xfrm>
            <a:off x="1295400" y="4305300"/>
            <a:ext cx="16154400" cy="2133600"/>
            <a:chOff x="0" y="0"/>
            <a:chExt cx="2269407" cy="831043"/>
          </a:xfrm>
        </p:grpSpPr>
        <p:sp>
          <p:nvSpPr>
            <p:cNvPr id="13" name="Freeform 13">
              <a:extLst>
                <a:ext uri="{FF2B5EF4-FFF2-40B4-BE49-F238E27FC236}">
                  <a16:creationId xmlns:a16="http://schemas.microsoft.com/office/drawing/2014/main" id="{E0F6A999-B6D0-B02B-B5BA-B4F35A72E334}"/>
                </a:ext>
              </a:extLst>
            </p:cNvPr>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14" name="TextBox 14">
              <a:extLst>
                <a:ext uri="{FF2B5EF4-FFF2-40B4-BE49-F238E27FC236}">
                  <a16:creationId xmlns:a16="http://schemas.microsoft.com/office/drawing/2014/main" id="{EE9C1AF0-711C-B725-121D-C748FCD4922C}"/>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TextBox 15">
            <a:extLst>
              <a:ext uri="{FF2B5EF4-FFF2-40B4-BE49-F238E27FC236}">
                <a16:creationId xmlns:a16="http://schemas.microsoft.com/office/drawing/2014/main" id="{B6D59D59-3733-EFD8-EB19-18D240E1C7B7}"/>
              </a:ext>
            </a:extLst>
          </p:cNvPr>
          <p:cNvSpPr txBox="1"/>
          <p:nvPr/>
        </p:nvSpPr>
        <p:spPr>
          <a:xfrm>
            <a:off x="1714500" y="4840953"/>
            <a:ext cx="16154400" cy="966547"/>
          </a:xfrm>
          <a:prstGeom prst="rect">
            <a:avLst/>
          </a:prstGeom>
        </p:spPr>
        <p:txBody>
          <a:bodyPr wrap="square" lIns="0" tIns="0" rIns="0" bIns="0" rtlCol="0" anchor="t">
            <a:spAutoFit/>
          </a:bodyPr>
          <a:lstStyle/>
          <a:p>
            <a:pPr lvl="0">
              <a:lnSpc>
                <a:spcPts val="8627"/>
              </a:lnSpc>
              <a:spcBef>
                <a:spcPct val="0"/>
              </a:spcBef>
            </a:pPr>
            <a:r>
              <a:rPr lang="en-US" sz="4800" b="1" u="none" spc="331" dirty="0">
                <a:solidFill>
                  <a:srgbClr val="231F20"/>
                </a:solidFill>
                <a:latin typeface="Segoe UI "/>
              </a:rPr>
              <a:t>3.</a:t>
            </a:r>
            <a:r>
              <a:rPr lang="vi-VN" sz="4800" b="1" dirty="0">
                <a:latin typeface="Segoe UI "/>
                <a:cs typeface="Segoe UI" panose="020B0502040204020203" pitchFamily="34" charset="0"/>
              </a:rPr>
              <a:t> </a:t>
            </a:r>
            <a:r>
              <a:rPr lang="en-US" sz="4800" b="1" dirty="0">
                <a:latin typeface="Segoe UI "/>
                <a:cs typeface="Segoe UI" panose="020B0502040204020203" pitchFamily="34" charset="0"/>
              </a:rPr>
              <a:t>HÌNH BA CHIỀU BỀN TRONG BISMUTH TELLURITE.</a:t>
            </a:r>
            <a:endParaRPr lang="en-US" sz="4800" b="1" u="none" spc="331" dirty="0">
              <a:solidFill>
                <a:srgbClr val="231F20"/>
              </a:solidFill>
              <a:latin typeface="Segoe UI "/>
              <a:ea typeface="Segoe UI Black" panose="020B0A02040204020203" pitchFamily="34" charset="0"/>
            </a:endParaRPr>
          </a:p>
        </p:txBody>
      </p:sp>
    </p:spTree>
    <p:extLst>
      <p:ext uri="{BB962C8B-B14F-4D97-AF65-F5344CB8AC3E}">
        <p14:creationId xmlns:p14="http://schemas.microsoft.com/office/powerpoint/2010/main" val="1079732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sp>
        <p:nvSpPr>
          <p:cNvPr id="3" name="Freeform 3"/>
          <p:cNvSpPr/>
          <p:nvPr/>
        </p:nvSpPr>
        <p:spPr>
          <a:xfrm rot="2663380">
            <a:off x="8559828" y="-2397726"/>
            <a:ext cx="13471756" cy="6993436"/>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7" name="Group 7"/>
          <p:cNvGrpSpPr/>
          <p:nvPr/>
        </p:nvGrpSpPr>
        <p:grpSpPr>
          <a:xfrm>
            <a:off x="249429" y="2567242"/>
            <a:ext cx="10418571" cy="4688001"/>
            <a:chOff x="0" y="-19050"/>
            <a:chExt cx="2161091" cy="831850"/>
          </a:xfrm>
        </p:grpSpPr>
        <p:sp>
          <p:nvSpPr>
            <p:cNvPr id="8" name="Freeform 8"/>
            <p:cNvSpPr/>
            <p:nvPr/>
          </p:nvSpPr>
          <p:spPr>
            <a:xfrm>
              <a:off x="0" y="3291"/>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dirty="0"/>
            </a:p>
          </p:txBody>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17489" y="1879599"/>
            <a:ext cx="7238899" cy="823752"/>
          </a:xfrm>
          <a:prstGeom prst="rect">
            <a:avLst/>
          </a:prstGeom>
        </p:spPr>
        <p:txBody>
          <a:bodyPr lIns="0" tIns="0" rIns="0" bIns="0" rtlCol="0" anchor="t">
            <a:spAutoFit/>
          </a:bodyPr>
          <a:lstStyle/>
          <a:p>
            <a:pPr indent="457200">
              <a:lnSpc>
                <a:spcPct val="107000"/>
              </a:lnSpc>
              <a:spcAft>
                <a:spcPts val="800"/>
              </a:spcAft>
            </a:pPr>
            <a:r>
              <a:rPr lang="en-US" sz="5400" b="1" kern="100" dirty="0">
                <a:latin typeface="Segoe UI "/>
                <a:ea typeface="Calibri" panose="020F0502020204030204" pitchFamily="34" charset="0"/>
                <a:cs typeface="Times New Roman" panose="02020603050405020304" pitchFamily="18" charset="0"/>
              </a:rPr>
              <a:t>HẠN CHẾ:</a:t>
            </a:r>
            <a:endParaRPr lang="en-US" sz="5400" kern="100" dirty="0">
              <a:effectLst/>
              <a:latin typeface="Segoe UI "/>
              <a:ea typeface="Calibri" panose="020F0502020204030204" pitchFamily="34" charset="0"/>
              <a:cs typeface="Times New Roman" panose="02020603050405020304" pitchFamily="18" charset="0"/>
            </a:endParaRPr>
          </a:p>
        </p:txBody>
      </p:sp>
      <p:sp>
        <p:nvSpPr>
          <p:cNvPr id="14" name="TextBox 14"/>
          <p:cNvSpPr txBox="1"/>
          <p:nvPr/>
        </p:nvSpPr>
        <p:spPr>
          <a:xfrm>
            <a:off x="619673" y="2882964"/>
            <a:ext cx="9365484" cy="2462213"/>
          </a:xfrm>
          <a:prstGeom prst="rect">
            <a:avLst/>
          </a:prstGeom>
        </p:spPr>
        <p:txBody>
          <a:bodyPr wrap="square" lIns="0" tIns="0" rIns="0" bIns="0" rtlCol="0" anchor="t">
            <a:spAutoFit/>
          </a:bodyPr>
          <a:lstStyle/>
          <a:p>
            <a:r>
              <a:rPr lang="vi-VN" sz="3200" dirty="0">
                <a:solidFill>
                  <a:schemeClr val="bg1"/>
                </a:solidFill>
                <a:latin typeface="Montserrat Light" panose="00000400000000000000" pitchFamily="2" charset="0"/>
              </a:rPr>
              <a:t>Một trong những hạn chế lớn cho sự đột phá của hệ thống lưu trữ dữ liệu ba chiều khối lượng là thiếu tài liệu bộ nhớ thích hợp. Nhiều loại vật liệu khác nhau như tinh thể vô cơ, polyme và thủy tinh đã được đề xuất. </a:t>
            </a:r>
            <a:endParaRPr lang="en-US" sz="3200" spc="155" dirty="0">
              <a:solidFill>
                <a:schemeClr val="bg1"/>
              </a:solidFill>
              <a:latin typeface="Montserrat Light" panose="00000400000000000000" pitchFamily="2" charset="0"/>
            </a:endParaRPr>
          </a:p>
        </p:txBody>
      </p:sp>
      <p:grpSp>
        <p:nvGrpSpPr>
          <p:cNvPr id="22" name="Group 22"/>
          <p:cNvGrpSpPr/>
          <p:nvPr/>
        </p:nvGrpSpPr>
        <p:grpSpPr>
          <a:xfrm>
            <a:off x="8384770" y="6638931"/>
            <a:ext cx="8711914" cy="3721139"/>
            <a:chOff x="0" y="-19050"/>
            <a:chExt cx="2161091" cy="831850"/>
          </a:xfrm>
        </p:grpSpPr>
        <p:sp>
          <p:nvSpPr>
            <p:cNvPr id="23" name="Freeform 23"/>
            <p:cNvSpPr/>
            <p:nvPr/>
          </p:nvSpPr>
          <p:spPr>
            <a:xfrm>
              <a:off x="0" y="0"/>
              <a:ext cx="2161091" cy="719563"/>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4" name="TextBox 2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8890282" y="6832394"/>
            <a:ext cx="8235373" cy="2954655"/>
          </a:xfrm>
          <a:prstGeom prst="rect">
            <a:avLst/>
          </a:prstGeom>
        </p:spPr>
        <p:txBody>
          <a:bodyPr wrap="square" lIns="0" tIns="0" rIns="0" bIns="0" rtlCol="0" anchor="t">
            <a:spAutoFit/>
          </a:bodyPr>
          <a:lstStyle/>
          <a:p>
            <a:pPr>
              <a:spcAft>
                <a:spcPts val="800"/>
              </a:spcAft>
            </a:pPr>
            <a:r>
              <a:rPr lang="vi-VN" sz="3200" dirty="0">
                <a:solidFill>
                  <a:schemeClr val="bg1"/>
                </a:solidFill>
                <a:latin typeface="Montserrat Light" panose="00000400000000000000" pitchFamily="2" charset="0"/>
              </a:rPr>
              <a:t>Trong số các vật liệu này, sắt pha tạp LiNbO3 vẫn là tốt nhất về chất lượng quang học. Tuy nhiên, các loại tinh thể khúc xạ quang vô cơ này thường chịu sự biến động bất tiện của hình ba chiều bằng văn bản.</a:t>
            </a:r>
            <a:endParaRPr lang="en-US" sz="3200" kern="100" dirty="0">
              <a:solidFill>
                <a:schemeClr val="bg1"/>
              </a:solidFill>
              <a:effectLst/>
              <a:latin typeface="Montserrat Light" panose="00000400000000000000" pitchFamily="2" charset="0"/>
              <a:ea typeface="Calibri" panose="020F0502020204030204" pitchFamily="34" charset="0"/>
              <a:cs typeface="Times New Roman" panose="02020603050405020304" pitchFamily="18" charset="0"/>
            </a:endParaRPr>
          </a:p>
        </p:txBody>
      </p:sp>
      <p:grpSp>
        <p:nvGrpSpPr>
          <p:cNvPr id="38" name="Group 3">
            <a:extLst>
              <a:ext uri="{FF2B5EF4-FFF2-40B4-BE49-F238E27FC236}">
                <a16:creationId xmlns:a16="http://schemas.microsoft.com/office/drawing/2014/main" id="{34C34D95-1186-EC06-80D8-C7C4D86AE546}"/>
              </a:ext>
            </a:extLst>
          </p:cNvPr>
          <p:cNvGrpSpPr/>
          <p:nvPr/>
        </p:nvGrpSpPr>
        <p:grpSpPr>
          <a:xfrm>
            <a:off x="-7304932" y="344011"/>
            <a:ext cx="27421732" cy="1255338"/>
            <a:chOff x="0" y="0"/>
            <a:chExt cx="1876002" cy="218865"/>
          </a:xfrm>
        </p:grpSpPr>
        <p:sp>
          <p:nvSpPr>
            <p:cNvPr id="39" name="Freeform 4">
              <a:extLst>
                <a:ext uri="{FF2B5EF4-FFF2-40B4-BE49-F238E27FC236}">
                  <a16:creationId xmlns:a16="http://schemas.microsoft.com/office/drawing/2014/main" id="{D6BD12E1-30F4-8030-15B3-5C661BD995FA}"/>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0" name="TextBox 5">
              <a:extLst>
                <a:ext uri="{FF2B5EF4-FFF2-40B4-BE49-F238E27FC236}">
                  <a16:creationId xmlns:a16="http://schemas.microsoft.com/office/drawing/2014/main" id="{193F5AA7-5E2A-A91F-5875-A7E65F631027}"/>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1" name="TextBox 30">
            <a:extLst>
              <a:ext uri="{FF2B5EF4-FFF2-40B4-BE49-F238E27FC236}">
                <a16:creationId xmlns:a16="http://schemas.microsoft.com/office/drawing/2014/main" id="{77B32AE1-F3E4-529E-E0A7-5DE0E054E519}"/>
              </a:ext>
            </a:extLst>
          </p:cNvPr>
          <p:cNvSpPr txBox="1"/>
          <p:nvPr/>
        </p:nvSpPr>
        <p:spPr>
          <a:xfrm>
            <a:off x="341666" y="555660"/>
            <a:ext cx="17489134" cy="983987"/>
          </a:xfrm>
          <a:prstGeom prst="rect">
            <a:avLst/>
          </a:prstGeom>
        </p:spPr>
        <p:txBody>
          <a:bodyPr wrap="square" lIns="0" tIns="0" rIns="0" bIns="0" rtlCol="0" anchor="t">
            <a:spAutoFit/>
          </a:bodyPr>
          <a:lstStyle/>
          <a:p>
            <a:pPr lvl="0">
              <a:lnSpc>
                <a:spcPts val="8627"/>
              </a:lnSpc>
              <a:spcBef>
                <a:spcPct val="0"/>
              </a:spcBef>
            </a:pPr>
            <a:r>
              <a:rPr lang="en-US" sz="5400" b="1" u="none" spc="331" dirty="0">
                <a:solidFill>
                  <a:schemeClr val="bg1"/>
                </a:solidFill>
                <a:latin typeface="Segoe UI "/>
              </a:rPr>
              <a:t>3.</a:t>
            </a:r>
            <a:r>
              <a:rPr lang="vi-VN" sz="5400" b="1" dirty="0">
                <a:solidFill>
                  <a:schemeClr val="bg1"/>
                </a:solidFill>
                <a:latin typeface="Segoe UI "/>
                <a:cs typeface="Segoe UI" panose="020B0502040204020203" pitchFamily="34" charset="0"/>
              </a:rPr>
              <a:t> </a:t>
            </a:r>
            <a:r>
              <a:rPr lang="en-US" sz="5400" b="1" dirty="0">
                <a:solidFill>
                  <a:schemeClr val="bg1"/>
                </a:solidFill>
                <a:latin typeface="Segoe UI "/>
                <a:cs typeface="Segoe UI" panose="020B0502040204020203" pitchFamily="34" charset="0"/>
              </a:rPr>
              <a:t>HÌNH BA CHIỀU BỀN TRONG BISMUTH TELLURITE.</a:t>
            </a:r>
            <a:endParaRPr lang="en-US" sz="5400" b="1" u="none" spc="331" dirty="0">
              <a:solidFill>
                <a:schemeClr val="bg1"/>
              </a:solidFill>
              <a:latin typeface="Segoe UI "/>
              <a:ea typeface="Segoe UI Black" panose="020B0A02040204020203" pitchFamily="34" charset="0"/>
            </a:endParaRPr>
          </a:p>
        </p:txBody>
      </p:sp>
      <p:pic>
        <p:nvPicPr>
          <p:cNvPr id="5" name="Picture 4" descr="Close-up of different colored plastic granules&#10;&#10;Description automatically generated">
            <a:extLst>
              <a:ext uri="{FF2B5EF4-FFF2-40B4-BE49-F238E27FC236}">
                <a16:creationId xmlns:a16="http://schemas.microsoft.com/office/drawing/2014/main" id="{A47DD3A5-EEAE-337D-D107-871EE4C8B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9783" y="2078795"/>
            <a:ext cx="5833839" cy="381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descr="A clear glass with a clear edge&#10;&#10;Description automatically generated with medium confidence">
            <a:extLst>
              <a:ext uri="{FF2B5EF4-FFF2-40B4-BE49-F238E27FC236}">
                <a16:creationId xmlns:a16="http://schemas.microsoft.com/office/drawing/2014/main" id="{A378A1D4-0D1C-ECC8-44FA-8C9E71179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939" y="6124320"/>
            <a:ext cx="6141197" cy="372113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descr="A close-up of two cubes&#10;&#10;Description automatically generated">
            <a:extLst>
              <a:ext uri="{FF2B5EF4-FFF2-40B4-BE49-F238E27FC236}">
                <a16:creationId xmlns:a16="http://schemas.microsoft.com/office/drawing/2014/main" id="{A663B556-969D-E30C-09DF-219ED6F4C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471" y="5888795"/>
            <a:ext cx="6308896" cy="40010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6" name="Picture 15" descr="Several rectangular objects on a blue background&#10;&#10;Description automatically generated">
            <a:extLst>
              <a:ext uri="{FF2B5EF4-FFF2-40B4-BE49-F238E27FC236}">
                <a16:creationId xmlns:a16="http://schemas.microsoft.com/office/drawing/2014/main" id="{04225309-F918-D1A3-70BB-E326AF0D3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49783" y="2019093"/>
            <a:ext cx="5833839" cy="38697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8911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1000"/>
                                        <p:tgtEl>
                                          <p:spTgt spid="5"/>
                                        </p:tgtEl>
                                      </p:cBhvr>
                                    </p:animEffect>
                                  </p:childTnLst>
                                </p:cTn>
                              </p:par>
                              <p:par>
                                <p:cTn id="19" presetID="21" presetClass="entr" presetSubtype="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randombar(horizontal)">
                                      <p:cBhvr>
                                        <p:cTn id="26" dur="500"/>
                                        <p:tgtEl>
                                          <p:spTgt spid="22"/>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randombar(horizontal)">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heel(1)">
                                      <p:cBhvr>
                                        <p:cTn id="34" dur="1000"/>
                                        <p:tgtEl>
                                          <p:spTgt spid="13"/>
                                        </p:tgtEl>
                                      </p:cBhvr>
                                    </p:animEffect>
                                  </p:childTnLst>
                                </p:cTn>
                              </p:par>
                              <p:par>
                                <p:cTn id="35" presetID="21"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heel(1)">
                                      <p:cBhvr>
                                        <p:cTn id="3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sp>
        <p:nvSpPr>
          <p:cNvPr id="3" name="Freeform 3"/>
          <p:cNvSpPr/>
          <p:nvPr/>
        </p:nvSpPr>
        <p:spPr>
          <a:xfrm rot="2663380">
            <a:off x="8559828" y="-2397726"/>
            <a:ext cx="13471756" cy="6993436"/>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7" name="Group 7"/>
          <p:cNvGrpSpPr/>
          <p:nvPr/>
        </p:nvGrpSpPr>
        <p:grpSpPr>
          <a:xfrm>
            <a:off x="2976647" y="2398285"/>
            <a:ext cx="13106400" cy="4688001"/>
            <a:chOff x="0" y="-19050"/>
            <a:chExt cx="2161091" cy="831850"/>
          </a:xfrm>
        </p:grpSpPr>
        <p:sp>
          <p:nvSpPr>
            <p:cNvPr id="8" name="Freeform 8"/>
            <p:cNvSpPr/>
            <p:nvPr/>
          </p:nvSpPr>
          <p:spPr>
            <a:xfrm>
              <a:off x="0" y="3291"/>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dirty="0"/>
            </a:p>
          </p:txBody>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6715065" y="3208914"/>
            <a:ext cx="9365484" cy="1231106"/>
          </a:xfrm>
          <a:prstGeom prst="rect">
            <a:avLst/>
          </a:prstGeom>
        </p:spPr>
        <p:txBody>
          <a:bodyPr wrap="square" lIns="0" tIns="0" rIns="0" bIns="0" rtlCol="0" anchor="t">
            <a:spAutoFit/>
          </a:bodyPr>
          <a:lstStyle/>
          <a:p>
            <a:r>
              <a:rPr lang="en-US" sz="8000" b="1" dirty="0">
                <a:solidFill>
                  <a:schemeClr val="bg1"/>
                </a:solidFill>
                <a:latin typeface="Montserrat Light" panose="00000400000000000000" pitchFamily="2" charset="0"/>
              </a:rPr>
              <a:t>BI2TEO5</a:t>
            </a:r>
            <a:endParaRPr lang="en-US" sz="8000" b="1" spc="155" dirty="0">
              <a:solidFill>
                <a:schemeClr val="bg1"/>
              </a:solidFill>
              <a:latin typeface="Montserrat Light" panose="00000400000000000000" pitchFamily="2" charset="0"/>
            </a:endParaRPr>
          </a:p>
        </p:txBody>
      </p:sp>
      <p:grpSp>
        <p:nvGrpSpPr>
          <p:cNvPr id="38" name="Group 3">
            <a:extLst>
              <a:ext uri="{FF2B5EF4-FFF2-40B4-BE49-F238E27FC236}">
                <a16:creationId xmlns:a16="http://schemas.microsoft.com/office/drawing/2014/main" id="{34C34D95-1186-EC06-80D8-C7C4D86AE546}"/>
              </a:ext>
            </a:extLst>
          </p:cNvPr>
          <p:cNvGrpSpPr/>
          <p:nvPr/>
        </p:nvGrpSpPr>
        <p:grpSpPr>
          <a:xfrm>
            <a:off x="-7304932" y="344011"/>
            <a:ext cx="27421732" cy="1255338"/>
            <a:chOff x="0" y="0"/>
            <a:chExt cx="1876002" cy="218865"/>
          </a:xfrm>
        </p:grpSpPr>
        <p:sp>
          <p:nvSpPr>
            <p:cNvPr id="39" name="Freeform 4">
              <a:extLst>
                <a:ext uri="{FF2B5EF4-FFF2-40B4-BE49-F238E27FC236}">
                  <a16:creationId xmlns:a16="http://schemas.microsoft.com/office/drawing/2014/main" id="{D6BD12E1-30F4-8030-15B3-5C661BD995FA}"/>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0" name="TextBox 5">
              <a:extLst>
                <a:ext uri="{FF2B5EF4-FFF2-40B4-BE49-F238E27FC236}">
                  <a16:creationId xmlns:a16="http://schemas.microsoft.com/office/drawing/2014/main" id="{193F5AA7-5E2A-A91F-5875-A7E65F631027}"/>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1" name="TextBox 30">
            <a:extLst>
              <a:ext uri="{FF2B5EF4-FFF2-40B4-BE49-F238E27FC236}">
                <a16:creationId xmlns:a16="http://schemas.microsoft.com/office/drawing/2014/main" id="{77B32AE1-F3E4-529E-E0A7-5DE0E054E519}"/>
              </a:ext>
            </a:extLst>
          </p:cNvPr>
          <p:cNvSpPr txBox="1"/>
          <p:nvPr/>
        </p:nvSpPr>
        <p:spPr>
          <a:xfrm>
            <a:off x="341666" y="555660"/>
            <a:ext cx="17489134" cy="983987"/>
          </a:xfrm>
          <a:prstGeom prst="rect">
            <a:avLst/>
          </a:prstGeom>
        </p:spPr>
        <p:txBody>
          <a:bodyPr wrap="square" lIns="0" tIns="0" rIns="0" bIns="0" rtlCol="0" anchor="t">
            <a:spAutoFit/>
          </a:bodyPr>
          <a:lstStyle/>
          <a:p>
            <a:pPr lvl="0">
              <a:lnSpc>
                <a:spcPts val="8627"/>
              </a:lnSpc>
              <a:spcBef>
                <a:spcPct val="0"/>
              </a:spcBef>
            </a:pPr>
            <a:r>
              <a:rPr lang="en-US" sz="5400" b="1" u="none" spc="331" dirty="0">
                <a:solidFill>
                  <a:schemeClr val="bg1"/>
                </a:solidFill>
                <a:latin typeface="Segoe UI "/>
              </a:rPr>
              <a:t>3.</a:t>
            </a:r>
            <a:r>
              <a:rPr lang="vi-VN" sz="5400" b="1" dirty="0">
                <a:solidFill>
                  <a:schemeClr val="bg1"/>
                </a:solidFill>
                <a:latin typeface="Segoe UI "/>
                <a:cs typeface="Segoe UI" panose="020B0502040204020203" pitchFamily="34" charset="0"/>
              </a:rPr>
              <a:t> </a:t>
            </a:r>
            <a:r>
              <a:rPr lang="en-US" sz="5400" b="1" dirty="0">
                <a:solidFill>
                  <a:schemeClr val="bg1"/>
                </a:solidFill>
                <a:latin typeface="Segoe UI "/>
                <a:cs typeface="Segoe UI" panose="020B0502040204020203" pitchFamily="34" charset="0"/>
              </a:rPr>
              <a:t>HÌNH BA CHIỀU BỀN TRONG BISMUTH TELLURITE.</a:t>
            </a:r>
            <a:endParaRPr lang="en-US" sz="5400" b="1" u="none" spc="331" dirty="0">
              <a:solidFill>
                <a:schemeClr val="bg1"/>
              </a:solidFill>
              <a:latin typeface="Segoe UI "/>
              <a:ea typeface="Segoe UI Black" panose="020B0A02040204020203" pitchFamily="34" charset="0"/>
            </a:endParaRPr>
          </a:p>
        </p:txBody>
      </p:sp>
      <p:pic>
        <p:nvPicPr>
          <p:cNvPr id="13" name="Picture 12" descr="A close-up of two cubes&#10;&#10;Description automatically generated">
            <a:extLst>
              <a:ext uri="{FF2B5EF4-FFF2-40B4-BE49-F238E27FC236}">
                <a16:creationId xmlns:a16="http://schemas.microsoft.com/office/drawing/2014/main" id="{A663B556-969D-E30C-09DF-219ED6F4C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876" y="5858237"/>
            <a:ext cx="6308896" cy="40010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6" name="Picture 15" descr="Several rectangular objects on a blue background&#10;&#10;Description automatically generated">
            <a:extLst>
              <a:ext uri="{FF2B5EF4-FFF2-40B4-BE49-F238E27FC236}">
                <a16:creationId xmlns:a16="http://schemas.microsoft.com/office/drawing/2014/main" id="{04225309-F918-D1A3-70BB-E326AF0D30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468" y="6064029"/>
            <a:ext cx="5833839" cy="38697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2235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1000"/>
                                        <p:tgtEl>
                                          <p:spTgt spid="13"/>
                                        </p:tgtEl>
                                      </p:cBhvr>
                                    </p:animEffect>
                                  </p:childTnLst>
                                </p:cTn>
                              </p:par>
                              <p:par>
                                <p:cTn id="16" presetID="21"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19" name="Straight Connector 18"/>
          <p:cNvCxnSpPr/>
          <p:nvPr/>
        </p:nvCxnSpPr>
        <p:spPr>
          <a:xfrm>
            <a:off x="511445" y="1690167"/>
            <a:ext cx="4206486"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57CB9BD3-B3FB-70C7-60D2-94823AE7C838}"/>
              </a:ext>
            </a:extLst>
          </p:cNvPr>
          <p:cNvSpPr/>
          <p:nvPr/>
        </p:nvSpPr>
        <p:spPr>
          <a:xfrm>
            <a:off x="0" y="-154383"/>
            <a:ext cx="18287999" cy="10441383"/>
          </a:xfrm>
          <a:custGeom>
            <a:avLst/>
            <a:gdLst>
              <a:gd name="connsiteX0" fmla="*/ 0 w 18287999"/>
              <a:gd name="connsiteY0" fmla="*/ 0 h 10333167"/>
              <a:gd name="connsiteX1" fmla="*/ 18287999 w 18287999"/>
              <a:gd name="connsiteY1" fmla="*/ 0 h 10333167"/>
              <a:gd name="connsiteX2" fmla="*/ 18287999 w 18287999"/>
              <a:gd name="connsiteY2" fmla="*/ 2486234 h 10333167"/>
              <a:gd name="connsiteX3" fmla="*/ 18273595 w 18287999"/>
              <a:gd name="connsiteY3" fmla="*/ 2488646 h 10333167"/>
              <a:gd name="connsiteX4" fmla="*/ 18076983 w 18287999"/>
              <a:gd name="connsiteY4" fmla="*/ 2513246 h 10333167"/>
              <a:gd name="connsiteX5" fmla="*/ 16564709 w 18287999"/>
              <a:gd name="connsiteY5" fmla="*/ 2372569 h 10333167"/>
              <a:gd name="connsiteX6" fmla="*/ 16107509 w 18287999"/>
              <a:gd name="connsiteY6" fmla="*/ 2161554 h 10333167"/>
              <a:gd name="connsiteX7" fmla="*/ 15931661 w 18287999"/>
              <a:gd name="connsiteY7" fmla="*/ 2091215 h 10333167"/>
              <a:gd name="connsiteX8" fmla="*/ 15650309 w 18287999"/>
              <a:gd name="connsiteY8" fmla="*/ 2126384 h 10333167"/>
              <a:gd name="connsiteX9" fmla="*/ 15333785 w 18287999"/>
              <a:gd name="connsiteY9" fmla="*/ 2372569 h 10333167"/>
              <a:gd name="connsiteX10" fmla="*/ 15228277 w 18287999"/>
              <a:gd name="connsiteY10" fmla="*/ 2442907 h 10333167"/>
              <a:gd name="connsiteX11" fmla="*/ 14524893 w 18287999"/>
              <a:gd name="connsiteY11" fmla="*/ 2618754 h 10333167"/>
              <a:gd name="connsiteX12" fmla="*/ 13680832 w 18287999"/>
              <a:gd name="connsiteY12" fmla="*/ 2407738 h 10333167"/>
              <a:gd name="connsiteX13" fmla="*/ 13223631 w 18287999"/>
              <a:gd name="connsiteY13" fmla="*/ 2056046 h 10333167"/>
              <a:gd name="connsiteX14" fmla="*/ 12907109 w 18287999"/>
              <a:gd name="connsiteY14" fmla="*/ 1880200 h 10333167"/>
              <a:gd name="connsiteX15" fmla="*/ 11394832 w 18287999"/>
              <a:gd name="connsiteY15" fmla="*/ 1915369 h 10333167"/>
              <a:gd name="connsiteX16" fmla="*/ 11324494 w 18287999"/>
              <a:gd name="connsiteY16" fmla="*/ 2020877 h 10333167"/>
              <a:gd name="connsiteX17" fmla="*/ 11148645 w 18287999"/>
              <a:gd name="connsiteY17" fmla="*/ 2126384 h 10333167"/>
              <a:gd name="connsiteX18" fmla="*/ 10937631 w 18287999"/>
              <a:gd name="connsiteY18" fmla="*/ 2302230 h 10333167"/>
              <a:gd name="connsiteX19" fmla="*/ 10656277 w 18287999"/>
              <a:gd name="connsiteY19" fmla="*/ 2583584 h 10333167"/>
              <a:gd name="connsiteX20" fmla="*/ 10410094 w 18287999"/>
              <a:gd name="connsiteY20" fmla="*/ 2618754 h 10333167"/>
              <a:gd name="connsiteX21" fmla="*/ 9003323 w 18287999"/>
              <a:gd name="connsiteY21" fmla="*/ 2407738 h 10333167"/>
              <a:gd name="connsiteX22" fmla="*/ 8792309 w 18287999"/>
              <a:gd name="connsiteY22" fmla="*/ 2231892 h 10333167"/>
              <a:gd name="connsiteX23" fmla="*/ 8686801 w 18287999"/>
              <a:gd name="connsiteY23" fmla="*/ 2196723 h 10333167"/>
              <a:gd name="connsiteX24" fmla="*/ 7631724 w 18287999"/>
              <a:gd name="connsiteY24" fmla="*/ 2513246 h 10333167"/>
              <a:gd name="connsiteX25" fmla="*/ 7561386 w 18287999"/>
              <a:gd name="connsiteY25" fmla="*/ 2618754 h 10333167"/>
              <a:gd name="connsiteX26" fmla="*/ 7491048 w 18287999"/>
              <a:gd name="connsiteY26" fmla="*/ 2935277 h 10333167"/>
              <a:gd name="connsiteX27" fmla="*/ 6400802 w 18287999"/>
              <a:gd name="connsiteY27" fmla="*/ 2759430 h 10333167"/>
              <a:gd name="connsiteX28" fmla="*/ 6295294 w 18287999"/>
              <a:gd name="connsiteY28" fmla="*/ 2689092 h 10333167"/>
              <a:gd name="connsiteX29" fmla="*/ 6049111 w 18287999"/>
              <a:gd name="connsiteY29" fmla="*/ 2759430 h 10333167"/>
              <a:gd name="connsiteX30" fmla="*/ 6013939 w 18287999"/>
              <a:gd name="connsiteY30" fmla="*/ 3638661 h 10333167"/>
              <a:gd name="connsiteX31" fmla="*/ 5873265 w 18287999"/>
              <a:gd name="connsiteY31" fmla="*/ 3709000 h 10333167"/>
              <a:gd name="connsiteX32" fmla="*/ 5943603 w 18287999"/>
              <a:gd name="connsiteY32" fmla="*/ 3814507 h 10333167"/>
              <a:gd name="connsiteX33" fmla="*/ 5978772 w 18287999"/>
              <a:gd name="connsiteY33" fmla="*/ 3920015 h 10333167"/>
              <a:gd name="connsiteX34" fmla="*/ 6049111 w 18287999"/>
              <a:gd name="connsiteY34" fmla="*/ 3990354 h 10333167"/>
              <a:gd name="connsiteX35" fmla="*/ 5802925 w 18287999"/>
              <a:gd name="connsiteY35" fmla="*/ 4236538 h 10333167"/>
              <a:gd name="connsiteX36" fmla="*/ 5556742 w 18287999"/>
              <a:gd name="connsiteY36" fmla="*/ 4306877 h 10333167"/>
              <a:gd name="connsiteX37" fmla="*/ 5591911 w 18287999"/>
              <a:gd name="connsiteY37" fmla="*/ 4412384 h 10333167"/>
              <a:gd name="connsiteX38" fmla="*/ 5732587 w 18287999"/>
              <a:gd name="connsiteY38" fmla="*/ 4553062 h 10333167"/>
              <a:gd name="connsiteX39" fmla="*/ 5802925 w 18287999"/>
              <a:gd name="connsiteY39" fmla="*/ 4658569 h 10333167"/>
              <a:gd name="connsiteX40" fmla="*/ 5767758 w 18287999"/>
              <a:gd name="connsiteY40" fmla="*/ 4939923 h 10333167"/>
              <a:gd name="connsiteX41" fmla="*/ 5556742 w 18287999"/>
              <a:gd name="connsiteY41" fmla="*/ 4975092 h 10333167"/>
              <a:gd name="connsiteX42" fmla="*/ 5451234 w 18287999"/>
              <a:gd name="connsiteY42" fmla="*/ 5045430 h 10333167"/>
              <a:gd name="connsiteX43" fmla="*/ 5486404 w 18287999"/>
              <a:gd name="connsiteY43" fmla="*/ 5186107 h 10333167"/>
              <a:gd name="connsiteX44" fmla="*/ 5591911 w 18287999"/>
              <a:gd name="connsiteY44" fmla="*/ 5326784 h 10333167"/>
              <a:gd name="connsiteX45" fmla="*/ 5275389 w 18287999"/>
              <a:gd name="connsiteY45" fmla="*/ 5783984 h 10333167"/>
              <a:gd name="connsiteX46" fmla="*/ 5521573 w 18287999"/>
              <a:gd name="connsiteY46" fmla="*/ 6170846 h 10333167"/>
              <a:gd name="connsiteX47" fmla="*/ 5556742 w 18287999"/>
              <a:gd name="connsiteY47" fmla="*/ 6311523 h 10333167"/>
              <a:gd name="connsiteX48" fmla="*/ 5627081 w 18287999"/>
              <a:gd name="connsiteY48" fmla="*/ 6663215 h 10333167"/>
              <a:gd name="connsiteX49" fmla="*/ 6365634 w 18287999"/>
              <a:gd name="connsiteY49" fmla="*/ 6698384 h 10333167"/>
              <a:gd name="connsiteX50" fmla="*/ 6576649 w 18287999"/>
              <a:gd name="connsiteY50" fmla="*/ 6944569 h 10333167"/>
              <a:gd name="connsiteX51" fmla="*/ 6717326 w 18287999"/>
              <a:gd name="connsiteY51" fmla="*/ 7050077 h 10333167"/>
              <a:gd name="connsiteX52" fmla="*/ 7209694 w 18287999"/>
              <a:gd name="connsiteY52" fmla="*/ 6909400 h 10333167"/>
              <a:gd name="connsiteX53" fmla="*/ 7315202 w 18287999"/>
              <a:gd name="connsiteY53" fmla="*/ 6839061 h 10333167"/>
              <a:gd name="connsiteX54" fmla="*/ 8299939 w 18287999"/>
              <a:gd name="connsiteY54" fmla="*/ 7050077 h 10333167"/>
              <a:gd name="connsiteX55" fmla="*/ 8510955 w 18287999"/>
              <a:gd name="connsiteY55" fmla="*/ 7014907 h 10333167"/>
              <a:gd name="connsiteX56" fmla="*/ 8757139 w 18287999"/>
              <a:gd name="connsiteY56" fmla="*/ 6979738 h 10333167"/>
              <a:gd name="connsiteX57" fmla="*/ 9566031 w 18287999"/>
              <a:gd name="connsiteY57" fmla="*/ 7472107 h 10333167"/>
              <a:gd name="connsiteX58" fmla="*/ 9636369 w 18287999"/>
              <a:gd name="connsiteY58" fmla="*/ 7577615 h 10333167"/>
              <a:gd name="connsiteX59" fmla="*/ 9847385 w 18287999"/>
              <a:gd name="connsiteY59" fmla="*/ 7542446 h 10333167"/>
              <a:gd name="connsiteX60" fmla="*/ 10480432 w 18287999"/>
              <a:gd name="connsiteY60" fmla="*/ 7401769 h 10333167"/>
              <a:gd name="connsiteX61" fmla="*/ 10761785 w 18287999"/>
              <a:gd name="connsiteY61" fmla="*/ 7366600 h 10333167"/>
              <a:gd name="connsiteX62" fmla="*/ 10867293 w 18287999"/>
              <a:gd name="connsiteY62" fmla="*/ 7401769 h 10333167"/>
              <a:gd name="connsiteX63" fmla="*/ 10972801 w 18287999"/>
              <a:gd name="connsiteY63" fmla="*/ 7542446 h 10333167"/>
              <a:gd name="connsiteX64" fmla="*/ 11816861 w 18287999"/>
              <a:gd name="connsiteY64" fmla="*/ 7647954 h 10333167"/>
              <a:gd name="connsiteX65" fmla="*/ 13680832 w 18287999"/>
              <a:gd name="connsiteY65" fmla="*/ 7472107 h 10333167"/>
              <a:gd name="connsiteX66" fmla="*/ 14560061 w 18287999"/>
              <a:gd name="connsiteY66" fmla="*/ 7296261 h 10333167"/>
              <a:gd name="connsiteX67" fmla="*/ 14665569 w 18287999"/>
              <a:gd name="connsiteY67" fmla="*/ 7366600 h 10333167"/>
              <a:gd name="connsiteX68" fmla="*/ 14700737 w 18287999"/>
              <a:gd name="connsiteY68" fmla="*/ 7507277 h 10333167"/>
              <a:gd name="connsiteX69" fmla="*/ 15157937 w 18287999"/>
              <a:gd name="connsiteY69" fmla="*/ 7436938 h 10333167"/>
              <a:gd name="connsiteX70" fmla="*/ 15720645 w 18287999"/>
              <a:gd name="connsiteY70" fmla="*/ 7331430 h 10333167"/>
              <a:gd name="connsiteX71" fmla="*/ 16072337 w 18287999"/>
              <a:gd name="connsiteY71" fmla="*/ 7542446 h 10333167"/>
              <a:gd name="connsiteX72" fmla="*/ 16142677 w 18287999"/>
              <a:gd name="connsiteY72" fmla="*/ 7612784 h 10333167"/>
              <a:gd name="connsiteX73" fmla="*/ 16599877 w 18287999"/>
              <a:gd name="connsiteY73" fmla="*/ 7577615 h 10333167"/>
              <a:gd name="connsiteX74" fmla="*/ 17549443 w 18287999"/>
              <a:gd name="connsiteY74" fmla="*/ 7683123 h 10333167"/>
              <a:gd name="connsiteX75" fmla="*/ 18147323 w 18287999"/>
              <a:gd name="connsiteY75" fmla="*/ 7647954 h 10333167"/>
              <a:gd name="connsiteX76" fmla="*/ 18287999 w 18287999"/>
              <a:gd name="connsiteY76" fmla="*/ 7655888 h 10333167"/>
              <a:gd name="connsiteX77" fmla="*/ 18287999 w 18287999"/>
              <a:gd name="connsiteY77" fmla="*/ 10333167 h 10333167"/>
              <a:gd name="connsiteX78" fmla="*/ 0 w 18287999"/>
              <a:gd name="connsiteY78" fmla="*/ 10333167 h 1033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287999" h="10333167">
                <a:moveTo>
                  <a:pt x="0" y="0"/>
                </a:moveTo>
                <a:lnTo>
                  <a:pt x="18287999" y="0"/>
                </a:lnTo>
                <a:lnTo>
                  <a:pt x="18287999" y="2486234"/>
                </a:lnTo>
                <a:lnTo>
                  <a:pt x="18273595" y="2488646"/>
                </a:lnTo>
                <a:cubicBezTo>
                  <a:pt x="18208059" y="2496846"/>
                  <a:pt x="18141461" y="2501523"/>
                  <a:pt x="18076983" y="2513246"/>
                </a:cubicBezTo>
                <a:cubicBezTo>
                  <a:pt x="17572891" y="2466354"/>
                  <a:pt x="17063091" y="2461566"/>
                  <a:pt x="16564709" y="2372569"/>
                </a:cubicBezTo>
                <a:cubicBezTo>
                  <a:pt x="16399473" y="2343063"/>
                  <a:pt x="16260889" y="2229724"/>
                  <a:pt x="16107509" y="2161554"/>
                </a:cubicBezTo>
                <a:cubicBezTo>
                  <a:pt x="16049817" y="2135914"/>
                  <a:pt x="15990277" y="2114661"/>
                  <a:pt x="15931661" y="2091215"/>
                </a:cubicBezTo>
                <a:cubicBezTo>
                  <a:pt x="15837877" y="2102938"/>
                  <a:pt x="15735825" y="2086140"/>
                  <a:pt x="15650309" y="2126384"/>
                </a:cubicBezTo>
                <a:cubicBezTo>
                  <a:pt x="15529367" y="2183298"/>
                  <a:pt x="15445001" y="2298426"/>
                  <a:pt x="15333785" y="2372569"/>
                </a:cubicBezTo>
                <a:cubicBezTo>
                  <a:pt x="15298617" y="2396015"/>
                  <a:pt x="15266655" y="2425194"/>
                  <a:pt x="15228277" y="2442907"/>
                </a:cubicBezTo>
                <a:cubicBezTo>
                  <a:pt x="14845677" y="2619491"/>
                  <a:pt x="14928989" y="2578344"/>
                  <a:pt x="14524893" y="2618754"/>
                </a:cubicBezTo>
                <a:cubicBezTo>
                  <a:pt x="14243537" y="2548415"/>
                  <a:pt x="13951717" y="2511312"/>
                  <a:pt x="13680832" y="2407738"/>
                </a:cubicBezTo>
                <a:cubicBezTo>
                  <a:pt x="13029613" y="2158743"/>
                  <a:pt x="13520268" y="2253804"/>
                  <a:pt x="13223631" y="2056046"/>
                </a:cubicBezTo>
                <a:cubicBezTo>
                  <a:pt x="13123205" y="1989096"/>
                  <a:pt x="13012617" y="1938815"/>
                  <a:pt x="12907109" y="1880200"/>
                </a:cubicBezTo>
                <a:cubicBezTo>
                  <a:pt x="12403018" y="1891923"/>
                  <a:pt x="11897079" y="1870725"/>
                  <a:pt x="11394832" y="1915369"/>
                </a:cubicBezTo>
                <a:cubicBezTo>
                  <a:pt x="11352729" y="1919111"/>
                  <a:pt x="11356585" y="1993369"/>
                  <a:pt x="11324494" y="2020877"/>
                </a:cubicBezTo>
                <a:cubicBezTo>
                  <a:pt x="11272594" y="2065363"/>
                  <a:pt x="11203929" y="2086179"/>
                  <a:pt x="11148645" y="2126384"/>
                </a:cubicBezTo>
                <a:cubicBezTo>
                  <a:pt x="11074597" y="2180237"/>
                  <a:pt x="11004725" y="2239928"/>
                  <a:pt x="10937631" y="2302230"/>
                </a:cubicBezTo>
                <a:cubicBezTo>
                  <a:pt x="10840439" y="2392479"/>
                  <a:pt x="10787576" y="2564827"/>
                  <a:pt x="10656277" y="2583584"/>
                </a:cubicBezTo>
                <a:lnTo>
                  <a:pt x="10410094" y="2618754"/>
                </a:lnTo>
                <a:cubicBezTo>
                  <a:pt x="9958482" y="2582625"/>
                  <a:pt x="9437964" y="2594012"/>
                  <a:pt x="9003323" y="2407738"/>
                </a:cubicBezTo>
                <a:cubicBezTo>
                  <a:pt x="8919166" y="2371671"/>
                  <a:pt x="8868492" y="2282680"/>
                  <a:pt x="8792309" y="2231892"/>
                </a:cubicBezTo>
                <a:cubicBezTo>
                  <a:pt x="8761462" y="2211328"/>
                  <a:pt x="8721969" y="2208446"/>
                  <a:pt x="8686801" y="2196723"/>
                </a:cubicBezTo>
                <a:cubicBezTo>
                  <a:pt x="7803143" y="2302761"/>
                  <a:pt x="7969715" y="2078685"/>
                  <a:pt x="7631724" y="2513246"/>
                </a:cubicBezTo>
                <a:cubicBezTo>
                  <a:pt x="7605775" y="2546611"/>
                  <a:pt x="7584832" y="2583585"/>
                  <a:pt x="7561386" y="2618754"/>
                </a:cubicBezTo>
                <a:cubicBezTo>
                  <a:pt x="7537940" y="2724262"/>
                  <a:pt x="7595901" y="2909063"/>
                  <a:pt x="7491048" y="2935277"/>
                </a:cubicBezTo>
                <a:cubicBezTo>
                  <a:pt x="6931559" y="3075149"/>
                  <a:pt x="6744183" y="2974043"/>
                  <a:pt x="6400802" y="2759430"/>
                </a:cubicBezTo>
                <a:cubicBezTo>
                  <a:pt x="6364960" y="2737028"/>
                  <a:pt x="6330464" y="2712538"/>
                  <a:pt x="6295294" y="2689092"/>
                </a:cubicBezTo>
                <a:cubicBezTo>
                  <a:pt x="6213234" y="2712538"/>
                  <a:pt x="6074811" y="2678046"/>
                  <a:pt x="6049111" y="2759430"/>
                </a:cubicBezTo>
                <a:cubicBezTo>
                  <a:pt x="5922299" y="3161000"/>
                  <a:pt x="6213884" y="3305420"/>
                  <a:pt x="6013939" y="3638661"/>
                </a:cubicBezTo>
                <a:cubicBezTo>
                  <a:pt x="5986968" y="3683617"/>
                  <a:pt x="5920157" y="3685554"/>
                  <a:pt x="5873265" y="3709000"/>
                </a:cubicBezTo>
                <a:cubicBezTo>
                  <a:pt x="5896709" y="3744169"/>
                  <a:pt x="5924700" y="3776701"/>
                  <a:pt x="5943603" y="3814507"/>
                </a:cubicBezTo>
                <a:cubicBezTo>
                  <a:pt x="5960181" y="3847665"/>
                  <a:pt x="5959699" y="3888226"/>
                  <a:pt x="5978772" y="3920015"/>
                </a:cubicBezTo>
                <a:cubicBezTo>
                  <a:pt x="5995832" y="3948448"/>
                  <a:pt x="6025665" y="3966908"/>
                  <a:pt x="6049111" y="3990354"/>
                </a:cubicBezTo>
                <a:cubicBezTo>
                  <a:pt x="5967049" y="4072415"/>
                  <a:pt x="5900547" y="4173782"/>
                  <a:pt x="5802925" y="4236538"/>
                </a:cubicBezTo>
                <a:cubicBezTo>
                  <a:pt x="5731136" y="4282690"/>
                  <a:pt x="5622306" y="4252240"/>
                  <a:pt x="5556742" y="4306877"/>
                </a:cubicBezTo>
                <a:cubicBezTo>
                  <a:pt x="5528263" y="4330610"/>
                  <a:pt x="5570364" y="4382219"/>
                  <a:pt x="5591911" y="4412384"/>
                </a:cubicBezTo>
                <a:cubicBezTo>
                  <a:pt x="5630457" y="4466347"/>
                  <a:pt x="5689430" y="4502710"/>
                  <a:pt x="5732587" y="4553062"/>
                </a:cubicBezTo>
                <a:cubicBezTo>
                  <a:pt x="5760097" y="4585153"/>
                  <a:pt x="5779481" y="4623400"/>
                  <a:pt x="5802925" y="4658569"/>
                </a:cubicBezTo>
                <a:cubicBezTo>
                  <a:pt x="5791204" y="4752354"/>
                  <a:pt x="5825784" y="4865318"/>
                  <a:pt x="5767758" y="4939923"/>
                </a:cubicBezTo>
                <a:cubicBezTo>
                  <a:pt x="5723978" y="4996211"/>
                  <a:pt x="5624392" y="4952542"/>
                  <a:pt x="5556742" y="4975092"/>
                </a:cubicBezTo>
                <a:cubicBezTo>
                  <a:pt x="5516642" y="4988458"/>
                  <a:pt x="5486404" y="5021984"/>
                  <a:pt x="5451234" y="5045430"/>
                </a:cubicBezTo>
                <a:cubicBezTo>
                  <a:pt x="5462958" y="5092322"/>
                  <a:pt x="5464787" y="5142874"/>
                  <a:pt x="5486404" y="5186107"/>
                </a:cubicBezTo>
                <a:cubicBezTo>
                  <a:pt x="5512618" y="5238534"/>
                  <a:pt x="5600201" y="5268758"/>
                  <a:pt x="5591911" y="5326784"/>
                </a:cubicBezTo>
                <a:cubicBezTo>
                  <a:pt x="5551500" y="5609670"/>
                  <a:pt x="5448630" y="5654054"/>
                  <a:pt x="5275389" y="5783984"/>
                </a:cubicBezTo>
                <a:cubicBezTo>
                  <a:pt x="5310664" y="5836897"/>
                  <a:pt x="5488460" y="6096344"/>
                  <a:pt x="5521573" y="6170846"/>
                </a:cubicBezTo>
                <a:cubicBezTo>
                  <a:pt x="5541204" y="6215016"/>
                  <a:pt x="5546614" y="6264260"/>
                  <a:pt x="5556742" y="6311523"/>
                </a:cubicBezTo>
                <a:cubicBezTo>
                  <a:pt x="5581791" y="6428422"/>
                  <a:pt x="5519229" y="6611634"/>
                  <a:pt x="5627081" y="6663215"/>
                </a:cubicBezTo>
                <a:cubicBezTo>
                  <a:pt x="5849424" y="6769553"/>
                  <a:pt x="6119449" y="6686661"/>
                  <a:pt x="6365634" y="6698384"/>
                </a:cubicBezTo>
                <a:cubicBezTo>
                  <a:pt x="6415258" y="6760415"/>
                  <a:pt x="6502603" y="6882863"/>
                  <a:pt x="6576649" y="6944569"/>
                </a:cubicBezTo>
                <a:cubicBezTo>
                  <a:pt x="6621679" y="6982094"/>
                  <a:pt x="6670434" y="7014908"/>
                  <a:pt x="6717326" y="7050077"/>
                </a:cubicBezTo>
                <a:cubicBezTo>
                  <a:pt x="6881449" y="7003185"/>
                  <a:pt x="7048736" y="6966209"/>
                  <a:pt x="7209694" y="6909400"/>
                </a:cubicBezTo>
                <a:cubicBezTo>
                  <a:pt x="7249553" y="6895332"/>
                  <a:pt x="7273281" y="6833652"/>
                  <a:pt x="7315202" y="6839061"/>
                </a:cubicBezTo>
                <a:cubicBezTo>
                  <a:pt x="7648140" y="6882021"/>
                  <a:pt x="7971693" y="6979738"/>
                  <a:pt x="8299939" y="7050077"/>
                </a:cubicBezTo>
                <a:cubicBezTo>
                  <a:pt x="8510644" y="7331017"/>
                  <a:pt x="8300441" y="7141217"/>
                  <a:pt x="8510955" y="7014907"/>
                </a:cubicBezTo>
                <a:cubicBezTo>
                  <a:pt x="8582036" y="6972258"/>
                  <a:pt x="8675077" y="6991461"/>
                  <a:pt x="8757139" y="6979738"/>
                </a:cubicBezTo>
                <a:cubicBezTo>
                  <a:pt x="9555702" y="7273946"/>
                  <a:pt x="9290996" y="7013713"/>
                  <a:pt x="9566031" y="7472107"/>
                </a:cubicBezTo>
                <a:cubicBezTo>
                  <a:pt x="9587778" y="7508352"/>
                  <a:pt x="9612923" y="7542446"/>
                  <a:pt x="9636369" y="7577615"/>
                </a:cubicBezTo>
                <a:cubicBezTo>
                  <a:pt x="9706709" y="7565892"/>
                  <a:pt x="9777575" y="7556990"/>
                  <a:pt x="9847385" y="7542446"/>
                </a:cubicBezTo>
                <a:cubicBezTo>
                  <a:pt x="10059004" y="7498359"/>
                  <a:pt x="10268158" y="7442591"/>
                  <a:pt x="10480432" y="7401769"/>
                </a:cubicBezTo>
                <a:cubicBezTo>
                  <a:pt x="10573245" y="7383920"/>
                  <a:pt x="10668001" y="7378323"/>
                  <a:pt x="10761785" y="7366600"/>
                </a:cubicBezTo>
                <a:cubicBezTo>
                  <a:pt x="10796953" y="7378323"/>
                  <a:pt x="10838813" y="7378036"/>
                  <a:pt x="10867293" y="7401769"/>
                </a:cubicBezTo>
                <a:cubicBezTo>
                  <a:pt x="10912321" y="7439294"/>
                  <a:pt x="10916061" y="7527736"/>
                  <a:pt x="10972801" y="7542446"/>
                </a:cubicBezTo>
                <a:cubicBezTo>
                  <a:pt x="11247269" y="7613605"/>
                  <a:pt x="11535509" y="7612785"/>
                  <a:pt x="11816861" y="7647954"/>
                </a:cubicBezTo>
                <a:cubicBezTo>
                  <a:pt x="12419597" y="8100004"/>
                  <a:pt x="11935153" y="7789503"/>
                  <a:pt x="13680832" y="7472107"/>
                </a:cubicBezTo>
                <a:cubicBezTo>
                  <a:pt x="15019997" y="7228622"/>
                  <a:pt x="13775814" y="7394291"/>
                  <a:pt x="14560061" y="7296261"/>
                </a:cubicBezTo>
                <a:cubicBezTo>
                  <a:pt x="14595231" y="7319707"/>
                  <a:pt x="14642123" y="7331431"/>
                  <a:pt x="14665569" y="7366600"/>
                </a:cubicBezTo>
                <a:cubicBezTo>
                  <a:pt x="14692381" y="7406818"/>
                  <a:pt x="14652889" y="7500441"/>
                  <a:pt x="14700737" y="7507277"/>
                </a:cubicBezTo>
                <a:cubicBezTo>
                  <a:pt x="14853381" y="7529083"/>
                  <a:pt x="15005987" y="7463137"/>
                  <a:pt x="15157937" y="7436938"/>
                </a:cubicBezTo>
                <a:cubicBezTo>
                  <a:pt x="15346001" y="7404513"/>
                  <a:pt x="15533077" y="7366599"/>
                  <a:pt x="15720645" y="7331430"/>
                </a:cubicBezTo>
                <a:cubicBezTo>
                  <a:pt x="15837877" y="7401769"/>
                  <a:pt x="15958585" y="7466611"/>
                  <a:pt x="16072337" y="7542446"/>
                </a:cubicBezTo>
                <a:cubicBezTo>
                  <a:pt x="16099927" y="7560839"/>
                  <a:pt x="16109593" y="7610578"/>
                  <a:pt x="16142677" y="7612784"/>
                </a:cubicBezTo>
                <a:cubicBezTo>
                  <a:pt x="16295189" y="7622951"/>
                  <a:pt x="16447477" y="7589338"/>
                  <a:pt x="16599877" y="7577615"/>
                </a:cubicBezTo>
                <a:cubicBezTo>
                  <a:pt x="16916399" y="7612784"/>
                  <a:pt x="17231303" y="7668662"/>
                  <a:pt x="17549443" y="7683123"/>
                </a:cubicBezTo>
                <a:cubicBezTo>
                  <a:pt x="17748875" y="7692188"/>
                  <a:pt x="17947755" y="7642702"/>
                  <a:pt x="18147323" y="7647954"/>
                </a:cubicBezTo>
                <a:lnTo>
                  <a:pt x="18287999" y="7655888"/>
                </a:lnTo>
                <a:lnTo>
                  <a:pt x="18287999" y="10333167"/>
                </a:lnTo>
                <a:lnTo>
                  <a:pt x="0" y="10333167"/>
                </a:lnTo>
                <a:close/>
              </a:path>
            </a:pathLst>
          </a:cu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p:cNvSpPr txBox="1"/>
          <p:nvPr/>
        </p:nvSpPr>
        <p:spPr>
          <a:xfrm>
            <a:off x="511445" y="720671"/>
            <a:ext cx="5625885" cy="1107996"/>
          </a:xfrm>
          <a:prstGeom prst="rect">
            <a:avLst/>
          </a:prstGeom>
          <a:noFill/>
        </p:spPr>
        <p:txBody>
          <a:bodyPr wrap="square" rtlCol="0">
            <a:spAutoFit/>
          </a:bodyPr>
          <a:lstStyle/>
          <a:p>
            <a:r>
              <a:rPr lang="en-US" sz="6600" dirty="0">
                <a:solidFill>
                  <a:srgbClr val="FF0000"/>
                </a:solidFill>
                <a:latin typeface="Segoe UI Black" panose="020B0A02040204020203" pitchFamily="34" charset="0"/>
                <a:ea typeface="Segoe UI Black" panose="020B0A02040204020203" pitchFamily="34" charset="0"/>
                <a:cs typeface="Segoe UI" panose="020B0502040204020203" pitchFamily="34" charset="0"/>
              </a:rPr>
              <a:t>NHÓM 6</a:t>
            </a:r>
          </a:p>
        </p:txBody>
      </p:sp>
      <p:sp>
        <p:nvSpPr>
          <p:cNvPr id="21" name="TextBox 20"/>
          <p:cNvSpPr txBox="1"/>
          <p:nvPr/>
        </p:nvSpPr>
        <p:spPr>
          <a:xfrm>
            <a:off x="457199" y="4050572"/>
            <a:ext cx="17373600" cy="2185855"/>
          </a:xfrm>
          <a:prstGeom prst="rect">
            <a:avLst/>
          </a:prstGeom>
          <a:noFill/>
        </p:spPr>
        <p:txBody>
          <a:bodyPr wrap="square" rtlCol="0">
            <a:spAutoFit/>
          </a:bodyPr>
          <a:lstStyle/>
          <a:p>
            <a:pPr algn="ctr">
              <a:lnSpc>
                <a:spcPct val="107000"/>
              </a:lnSpc>
              <a:spcAft>
                <a:spcPts val="1150"/>
              </a:spcAft>
            </a:pPr>
            <a:r>
              <a:rPr lang="vi-VN" sz="6600" b="1" dirty="0">
                <a:solidFill>
                  <a:srgbClr val="000000"/>
                </a:solidFill>
                <a:effectLst/>
                <a:latin typeface="Segoe UI Black" panose="020B0A02040204020203" pitchFamily="34" charset="0"/>
                <a:ea typeface="Segoe UI Black" panose="020B0A02040204020203" pitchFamily="34" charset="0"/>
                <a:cs typeface="Times New Roman" panose="02020603050405020304" pitchFamily="18" charset="0"/>
              </a:rPr>
              <a:t>Lưu trữ dữ liệu kỹ thuật số trong hệ thống bộ nhớ ba chiều</a:t>
            </a:r>
            <a:endParaRPr lang="en-US" sz="6600" dirty="0">
              <a:effectLst/>
              <a:latin typeface="Segoe UI Black" panose="020B0A02040204020203" pitchFamily="34" charset="0"/>
              <a:ea typeface="Segoe UI Black" panose="020B0A02040204020203" pitchFamily="34" charset="0"/>
              <a:cs typeface="Times New Roman" panose="02020603050405020304" pitchFamily="18" charset="0"/>
            </a:endParaRPr>
          </a:p>
        </p:txBody>
      </p:sp>
      <p:sp>
        <p:nvSpPr>
          <p:cNvPr id="22" name="TextBox 21"/>
          <p:cNvSpPr txBox="1"/>
          <p:nvPr/>
        </p:nvSpPr>
        <p:spPr>
          <a:xfrm>
            <a:off x="12344400" y="9179004"/>
            <a:ext cx="9144000" cy="1107996"/>
          </a:xfrm>
          <a:prstGeom prst="rect">
            <a:avLst/>
          </a:prstGeom>
          <a:noFill/>
        </p:spPr>
        <p:txBody>
          <a:bodyPr wrap="square" rtlCol="0">
            <a:spAutoFit/>
          </a:bodyPr>
          <a:lstStyle/>
          <a:p>
            <a:r>
              <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rPr>
              <a:t>NHÓM 6 THỰC HIỆN</a:t>
            </a:r>
          </a:p>
          <a:p>
            <a:r>
              <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rPr>
              <a:t>GV: Võ </a:t>
            </a:r>
            <a:r>
              <a:rPr lang="en-US" sz="3300" i="1" dirty="0" err="1">
                <a:solidFill>
                  <a:srgbClr val="002060"/>
                </a:solidFill>
                <a:latin typeface="Segoe UI Black" panose="020B0A02040204020203" pitchFamily="34" charset="0"/>
                <a:ea typeface="Segoe UI Black" panose="020B0A02040204020203" pitchFamily="34" charset="0"/>
                <a:cs typeface="Aharoni" panose="020B0604020202020204" pitchFamily="2" charset="-79"/>
              </a:rPr>
              <a:t>Ngọc</a:t>
            </a:r>
            <a:r>
              <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rPr>
              <a:t> </a:t>
            </a:r>
            <a:r>
              <a:rPr lang="en-US" sz="3300" i="1" dirty="0" err="1">
                <a:solidFill>
                  <a:srgbClr val="002060"/>
                </a:solidFill>
                <a:latin typeface="Segoe UI Black" panose="020B0A02040204020203" pitchFamily="34" charset="0"/>
                <a:ea typeface="Segoe UI Black" panose="020B0A02040204020203" pitchFamily="34" charset="0"/>
                <a:cs typeface="Aharoni" panose="020B0604020202020204" pitchFamily="2" charset="-79"/>
              </a:rPr>
              <a:t>Tấn</a:t>
            </a:r>
            <a:r>
              <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rPr>
              <a:t> </a:t>
            </a:r>
            <a:r>
              <a:rPr lang="en-US" sz="3300" i="1" dirty="0" err="1">
                <a:solidFill>
                  <a:srgbClr val="002060"/>
                </a:solidFill>
                <a:latin typeface="Segoe UI Black" panose="020B0A02040204020203" pitchFamily="34" charset="0"/>
                <a:ea typeface="Segoe UI Black" panose="020B0A02040204020203" pitchFamily="34" charset="0"/>
                <a:cs typeface="Aharoni" panose="020B0604020202020204" pitchFamily="2" charset="-79"/>
              </a:rPr>
              <a:t>Phước</a:t>
            </a:r>
            <a:endParaRPr lang="en-US" sz="3300" i="1" dirty="0">
              <a:solidFill>
                <a:srgbClr val="002060"/>
              </a:solidFill>
              <a:latin typeface="Segoe UI Black" panose="020B0A02040204020203" pitchFamily="34" charset="0"/>
              <a:ea typeface="Segoe UI Black" panose="020B0A02040204020203" pitchFamily="34" charset="0"/>
              <a:cs typeface="Aharoni" panose="020B0604020202020204" pitchFamily="2" charset="-79"/>
            </a:endParaRPr>
          </a:p>
        </p:txBody>
      </p:sp>
    </p:spTree>
    <p:extLst>
      <p:ext uri="{BB962C8B-B14F-4D97-AF65-F5344CB8AC3E}">
        <p14:creationId xmlns:p14="http://schemas.microsoft.com/office/powerpoint/2010/main" val="4252292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06D35-2F8F-54F4-B05E-67F5831821C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F6DBF38-36A7-0580-7A1F-F902B8A51CE1}"/>
              </a:ext>
            </a:extLst>
          </p:cNvPr>
          <p:cNvPicPr>
            <a:picLocks noChangeAspect="1"/>
          </p:cNvPicPr>
          <p:nvPr/>
        </p:nvPicPr>
        <p:blipFill>
          <a:blip r:embed="rId2"/>
          <a:srcRect t="21874" b="21875"/>
          <a:stretch>
            <a:fillRect/>
          </a:stretch>
        </p:blipFill>
        <p:spPr>
          <a:xfrm flipH="1" flipV="1">
            <a:off x="0" y="0"/>
            <a:ext cx="18288000" cy="10287000"/>
          </a:xfrm>
          <a:prstGeom prst="rect">
            <a:avLst/>
          </a:prstGeom>
        </p:spPr>
      </p:pic>
      <p:grpSp>
        <p:nvGrpSpPr>
          <p:cNvPr id="3" name="Group 3">
            <a:extLst>
              <a:ext uri="{FF2B5EF4-FFF2-40B4-BE49-F238E27FC236}">
                <a16:creationId xmlns:a16="http://schemas.microsoft.com/office/drawing/2014/main" id="{7443FF1E-A917-1ADB-59ED-4F5324135502}"/>
              </a:ext>
            </a:extLst>
          </p:cNvPr>
          <p:cNvGrpSpPr/>
          <p:nvPr/>
        </p:nvGrpSpPr>
        <p:grpSpPr>
          <a:xfrm rot="-5400000">
            <a:off x="8010598" y="-2672188"/>
            <a:ext cx="2266804" cy="18288000"/>
            <a:chOff x="0" y="0"/>
            <a:chExt cx="286687" cy="4816593"/>
          </a:xfrm>
        </p:grpSpPr>
        <p:sp>
          <p:nvSpPr>
            <p:cNvPr id="4" name="Freeform 4">
              <a:extLst>
                <a:ext uri="{FF2B5EF4-FFF2-40B4-BE49-F238E27FC236}">
                  <a16:creationId xmlns:a16="http://schemas.microsoft.com/office/drawing/2014/main" id="{385B8821-774A-E70D-97D5-34510D0DB3C9}"/>
                </a:ext>
              </a:extLst>
            </p:cNvPr>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a:noFill/>
            </a:ln>
          </p:spPr>
          <p:txBody>
            <a:bodyPr/>
            <a:lstStyle/>
            <a:p>
              <a:endParaRPr lang="en-US"/>
            </a:p>
          </p:txBody>
        </p:sp>
        <p:sp>
          <p:nvSpPr>
            <p:cNvPr id="5" name="TextBox 5">
              <a:extLst>
                <a:ext uri="{FF2B5EF4-FFF2-40B4-BE49-F238E27FC236}">
                  <a16:creationId xmlns:a16="http://schemas.microsoft.com/office/drawing/2014/main" id="{C791A9F8-E485-073A-7EB0-E2EFF9F0287C}"/>
                </a:ext>
              </a:extLst>
            </p:cNvPr>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a:extLst>
              <a:ext uri="{FF2B5EF4-FFF2-40B4-BE49-F238E27FC236}">
                <a16:creationId xmlns:a16="http://schemas.microsoft.com/office/drawing/2014/main" id="{92042D61-CA31-BCE6-6E0F-955131BB0A23}"/>
              </a:ext>
            </a:extLst>
          </p:cNvPr>
          <p:cNvSpPr/>
          <p:nvPr/>
        </p:nvSpPr>
        <p:spPr>
          <a:xfrm>
            <a:off x="17900" y="7238410"/>
            <a:ext cx="18270100" cy="6464626"/>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31574" b="-31574"/>
            </a:stretch>
          </a:blipFill>
        </p:spPr>
        <p:txBody>
          <a:bodyPr/>
          <a:lstStyle/>
          <a:p>
            <a:endParaRPr lang="en-US"/>
          </a:p>
        </p:txBody>
      </p:sp>
      <p:grpSp>
        <p:nvGrpSpPr>
          <p:cNvPr id="7" name="Group 7">
            <a:extLst>
              <a:ext uri="{FF2B5EF4-FFF2-40B4-BE49-F238E27FC236}">
                <a16:creationId xmlns:a16="http://schemas.microsoft.com/office/drawing/2014/main" id="{1C5B1286-79EB-3849-B0A9-BCF18EB08764}"/>
              </a:ext>
            </a:extLst>
          </p:cNvPr>
          <p:cNvGrpSpPr/>
          <p:nvPr/>
        </p:nvGrpSpPr>
        <p:grpSpPr>
          <a:xfrm>
            <a:off x="453207" y="2175462"/>
            <a:ext cx="12977713" cy="6616987"/>
            <a:chOff x="0" y="0"/>
            <a:chExt cx="1210207" cy="941166"/>
          </a:xfrm>
        </p:grpSpPr>
        <p:sp>
          <p:nvSpPr>
            <p:cNvPr id="8" name="Freeform 8">
              <a:extLst>
                <a:ext uri="{FF2B5EF4-FFF2-40B4-BE49-F238E27FC236}">
                  <a16:creationId xmlns:a16="http://schemas.microsoft.com/office/drawing/2014/main" id="{15C8F780-6F29-EAF6-046E-FC909DF8F9E6}"/>
                </a:ext>
              </a:extLst>
            </p:cNvPr>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a:solidFill>
                <a:srgbClr val="363636"/>
              </a:solidFill>
            </a:ln>
          </p:spPr>
          <p:txBody>
            <a:bodyPr/>
            <a:lstStyle/>
            <a:p>
              <a:endParaRPr lang="en-US"/>
            </a:p>
          </p:txBody>
        </p:sp>
        <p:sp>
          <p:nvSpPr>
            <p:cNvPr id="9" name="TextBox 9">
              <a:extLst>
                <a:ext uri="{FF2B5EF4-FFF2-40B4-BE49-F238E27FC236}">
                  <a16:creationId xmlns:a16="http://schemas.microsoft.com/office/drawing/2014/main" id="{501E9223-9E05-4268-28B1-5AEF36651CD1}"/>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0" name="TextBox 20">
            <a:extLst>
              <a:ext uri="{FF2B5EF4-FFF2-40B4-BE49-F238E27FC236}">
                <a16:creationId xmlns:a16="http://schemas.microsoft.com/office/drawing/2014/main" id="{D5DB8950-22A0-C4B2-A0C1-0762370B921C}"/>
              </a:ext>
            </a:extLst>
          </p:cNvPr>
          <p:cNvSpPr txBox="1"/>
          <p:nvPr/>
        </p:nvSpPr>
        <p:spPr>
          <a:xfrm>
            <a:off x="907440" y="2335244"/>
            <a:ext cx="12069245" cy="5909310"/>
          </a:xfrm>
          <a:prstGeom prst="rect">
            <a:avLst/>
          </a:prstGeom>
        </p:spPr>
        <p:txBody>
          <a:bodyPr wrap="square" lIns="0" tIns="0" rIns="0" bIns="0" rtlCol="0" anchor="t">
            <a:spAutoFit/>
          </a:bodyPr>
          <a:lstStyle/>
          <a:p>
            <a:r>
              <a:rPr lang="vi-VN" sz="3200" dirty="0">
                <a:latin typeface="Arial (Body)"/>
              </a:rPr>
              <a:t>Sự phân rã tín hiệu của hình ba chiều trong Bi</a:t>
            </a:r>
            <a:r>
              <a:rPr lang="vi-VN" sz="3200" baseline="-25000" dirty="0">
                <a:latin typeface="Arial (Body)"/>
              </a:rPr>
              <a:t>2</a:t>
            </a:r>
            <a:r>
              <a:rPr lang="vi-VN" sz="3200" dirty="0">
                <a:latin typeface="Arial (Body)"/>
              </a:rPr>
              <a:t>TeO</a:t>
            </a:r>
            <a:r>
              <a:rPr lang="vi-VN" sz="3200" baseline="-25000" dirty="0">
                <a:latin typeface="Arial (Body)"/>
              </a:rPr>
              <a:t>5 </a:t>
            </a:r>
            <a:r>
              <a:rPr lang="vi-VN" sz="3200" dirty="0">
                <a:latin typeface="Arial (Body)"/>
              </a:rPr>
              <a:t>trải qua ba giai đoạn khác nhau. Trong giai đoạn đầu tiên, kéo dài khoảng 10 giây, có thể thấy rõ sự phân rã tín hiệu mạnh. Sau đó, trong vài phút, sự phân rã tín hiệu chậm hơn nhiều diễn ra. Trong giai đoạn thứ ba, tín hiệu duy trì chủ yếu không thay đổi và hình ba chiều có thể được đọc vĩnh viễn mà không có thêm bất kỳ tổn thất nào. Hiệu suất nhiễu xạ của thành phần tuổi thọ dài là khoảng 10% hiệu suất nhiễu xạ ban đầu. </a:t>
            </a:r>
            <a:r>
              <a:rPr lang="en-US" sz="3200" dirty="0">
                <a:latin typeface="Arial (Body)"/>
              </a:rPr>
              <a:t>M</a:t>
            </a:r>
            <a:r>
              <a:rPr lang="vi-VN" sz="3200" dirty="0">
                <a:latin typeface="Arial (Body)"/>
              </a:rPr>
              <a:t>ô tả </a:t>
            </a:r>
            <a:r>
              <a:rPr lang="en-US" sz="3200" dirty="0">
                <a:latin typeface="Arial (Body)"/>
              </a:rPr>
              <a:t> </a:t>
            </a:r>
            <a:r>
              <a:rPr lang="en-US" sz="3200" dirty="0" err="1">
                <a:latin typeface="Arial (Body)"/>
              </a:rPr>
              <a:t>được</a:t>
            </a:r>
            <a:r>
              <a:rPr lang="en-US" sz="3200" dirty="0">
                <a:latin typeface="Arial (Body)"/>
              </a:rPr>
              <a:t> </a:t>
            </a:r>
            <a:r>
              <a:rPr lang="vi-VN" sz="3200" dirty="0">
                <a:latin typeface="Arial (Body)"/>
              </a:rPr>
              <a:t>một cách định tính quá trình xóa dưới việc đọc vĩnh viễn trong Bi</a:t>
            </a:r>
            <a:r>
              <a:rPr lang="vi-VN" sz="3200" baseline="-25000" dirty="0">
                <a:latin typeface="Arial (Body)"/>
              </a:rPr>
              <a:t>2</a:t>
            </a:r>
            <a:r>
              <a:rPr lang="vi-VN" sz="3200" dirty="0">
                <a:latin typeface="Arial (Body)"/>
              </a:rPr>
              <a:t>TeO</a:t>
            </a:r>
            <a:r>
              <a:rPr lang="vi-VN" sz="3200" baseline="-25000" dirty="0">
                <a:latin typeface="Arial (Body)"/>
              </a:rPr>
              <a:t>5 </a:t>
            </a:r>
            <a:r>
              <a:rPr lang="vi-VN" sz="3200" dirty="0">
                <a:latin typeface="Arial (Body)"/>
              </a:rPr>
              <a:t>và LiNbO</a:t>
            </a:r>
            <a:r>
              <a:rPr lang="vi-VN" sz="3200" baseline="-25000" dirty="0">
                <a:latin typeface="Arial (Body)"/>
              </a:rPr>
              <a:t>3</a:t>
            </a:r>
            <a:r>
              <a:rPr lang="vi-VN" sz="3200" dirty="0">
                <a:latin typeface="Arial (Body)"/>
              </a:rPr>
              <a:t>, trong đó độ sâu điều chế của hình ba chiều sau khi viết, hiệu quả nhiễu xạ ban đầu và cường độ đọc được điều chỉnh bằng nhau trong cả hai trường hợp.</a:t>
            </a:r>
            <a:endParaRPr lang="en-US" sz="3200" dirty="0">
              <a:latin typeface="Arial (Body)"/>
            </a:endParaRPr>
          </a:p>
        </p:txBody>
      </p:sp>
      <p:grpSp>
        <p:nvGrpSpPr>
          <p:cNvPr id="45" name="Group 4">
            <a:extLst>
              <a:ext uri="{FF2B5EF4-FFF2-40B4-BE49-F238E27FC236}">
                <a16:creationId xmlns:a16="http://schemas.microsoft.com/office/drawing/2014/main" id="{07701605-1CD1-F422-39B1-9B453B389CF8}"/>
              </a:ext>
            </a:extLst>
          </p:cNvPr>
          <p:cNvGrpSpPr>
            <a:grpSpLocks noChangeAspect="1"/>
          </p:cNvGrpSpPr>
          <p:nvPr/>
        </p:nvGrpSpPr>
        <p:grpSpPr>
          <a:xfrm>
            <a:off x="10363200" y="-145139"/>
            <a:ext cx="7924800" cy="6004533"/>
            <a:chOff x="0" y="0"/>
            <a:chExt cx="6089457" cy="3425320"/>
          </a:xfrm>
        </p:grpSpPr>
        <p:sp>
          <p:nvSpPr>
            <p:cNvPr id="46" name="Freeform 5">
              <a:extLst>
                <a:ext uri="{FF2B5EF4-FFF2-40B4-BE49-F238E27FC236}">
                  <a16:creationId xmlns:a16="http://schemas.microsoft.com/office/drawing/2014/main" id="{74CA3A11-0D1C-946A-D5F0-AD6EE28C91E5}"/>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47" name="Freeform 6">
              <a:extLst>
                <a:ext uri="{FF2B5EF4-FFF2-40B4-BE49-F238E27FC236}">
                  <a16:creationId xmlns:a16="http://schemas.microsoft.com/office/drawing/2014/main" id="{06A9BA09-EBA4-682C-700A-A26A09886581}"/>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txBody>
            <a:bodyPr/>
            <a:lstStyle/>
            <a:p>
              <a:endParaRPr lang="en-US"/>
            </a:p>
          </p:txBody>
        </p:sp>
      </p:grpSp>
      <p:sp>
        <p:nvSpPr>
          <p:cNvPr id="48" name="TextBox 10">
            <a:extLst>
              <a:ext uri="{FF2B5EF4-FFF2-40B4-BE49-F238E27FC236}">
                <a16:creationId xmlns:a16="http://schemas.microsoft.com/office/drawing/2014/main" id="{C4604B83-88E6-8C44-76A4-64237F33DCCE}"/>
              </a:ext>
            </a:extLst>
          </p:cNvPr>
          <p:cNvSpPr txBox="1"/>
          <p:nvPr/>
        </p:nvSpPr>
        <p:spPr>
          <a:xfrm>
            <a:off x="1988566" y="35875"/>
            <a:ext cx="8527034" cy="1354217"/>
          </a:xfrm>
          <a:prstGeom prst="rect">
            <a:avLst/>
          </a:prstGeom>
        </p:spPr>
        <p:txBody>
          <a:bodyPr wrap="square" lIns="0" tIns="0" rIns="0" bIns="0" rtlCol="0" anchor="t">
            <a:spAutoFit/>
          </a:bodyPr>
          <a:lstStyle/>
          <a:p>
            <a:pPr lvl="0">
              <a:spcBef>
                <a:spcPct val="0"/>
              </a:spcBef>
            </a:pPr>
            <a:r>
              <a:rPr lang="en-US" sz="4400" b="1" spc="331" dirty="0">
                <a:solidFill>
                  <a:srgbClr val="231F20"/>
                </a:solidFill>
                <a:latin typeface="Montserrat Classic Bold"/>
              </a:rPr>
              <a:t>3.Hình </a:t>
            </a:r>
            <a:r>
              <a:rPr lang="en-US" sz="4400" b="1" spc="331" dirty="0" err="1">
                <a:solidFill>
                  <a:srgbClr val="231F20"/>
                </a:solidFill>
                <a:latin typeface="Montserrat Classic Bold"/>
              </a:rPr>
              <a:t>ba</a:t>
            </a:r>
            <a:r>
              <a:rPr lang="en-US" sz="4400" b="1" spc="331" dirty="0">
                <a:solidFill>
                  <a:srgbClr val="231F20"/>
                </a:solidFill>
                <a:latin typeface="Montserrat Classic Bold"/>
              </a:rPr>
              <a:t> </a:t>
            </a:r>
            <a:r>
              <a:rPr lang="en-US" sz="4400" b="1" spc="331" dirty="0" err="1">
                <a:solidFill>
                  <a:srgbClr val="231F20"/>
                </a:solidFill>
                <a:latin typeface="Montserrat Classic Bold"/>
              </a:rPr>
              <a:t>chiều</a:t>
            </a:r>
            <a:r>
              <a:rPr lang="en-US" sz="4400" b="1" spc="331" dirty="0">
                <a:solidFill>
                  <a:srgbClr val="231F20"/>
                </a:solidFill>
                <a:latin typeface="Montserrat Classic Bold"/>
              </a:rPr>
              <a:t> </a:t>
            </a:r>
            <a:r>
              <a:rPr lang="en-US" sz="4400" b="1" spc="331" dirty="0" err="1">
                <a:solidFill>
                  <a:srgbClr val="231F20"/>
                </a:solidFill>
                <a:latin typeface="Montserrat Classic Bold"/>
              </a:rPr>
              <a:t>bền</a:t>
            </a:r>
            <a:r>
              <a:rPr lang="en-US" sz="4400" b="1" spc="331" dirty="0">
                <a:solidFill>
                  <a:srgbClr val="231F20"/>
                </a:solidFill>
                <a:latin typeface="Montserrat Classic Bold"/>
              </a:rPr>
              <a:t> </a:t>
            </a:r>
            <a:r>
              <a:rPr lang="en-US" sz="4400" b="1" spc="331" dirty="0" err="1">
                <a:solidFill>
                  <a:srgbClr val="231F20"/>
                </a:solidFill>
                <a:latin typeface="Montserrat Classic Bold"/>
              </a:rPr>
              <a:t>trong</a:t>
            </a:r>
            <a:r>
              <a:rPr lang="en-US" sz="4400" b="1" spc="331" dirty="0">
                <a:solidFill>
                  <a:srgbClr val="231F20"/>
                </a:solidFill>
                <a:latin typeface="Montserrat Classic Bold"/>
              </a:rPr>
              <a:t> BISMUTH TELLURITE</a:t>
            </a:r>
            <a:endParaRPr lang="en-US" sz="3600" b="1" u="none" spc="331" dirty="0">
              <a:solidFill>
                <a:srgbClr val="231F20"/>
              </a:solidFill>
              <a:latin typeface="Segoe UI "/>
              <a:ea typeface="Segoe UI Black" panose="020B0A02040204020203" pitchFamily="34" charset="0"/>
            </a:endParaRPr>
          </a:p>
        </p:txBody>
      </p:sp>
      <p:grpSp>
        <p:nvGrpSpPr>
          <p:cNvPr id="49" name="Group 11">
            <a:extLst>
              <a:ext uri="{FF2B5EF4-FFF2-40B4-BE49-F238E27FC236}">
                <a16:creationId xmlns:a16="http://schemas.microsoft.com/office/drawing/2014/main" id="{4529D661-4463-C168-0C8B-E50728E8711D}"/>
              </a:ext>
            </a:extLst>
          </p:cNvPr>
          <p:cNvGrpSpPr/>
          <p:nvPr/>
        </p:nvGrpSpPr>
        <p:grpSpPr>
          <a:xfrm>
            <a:off x="-9832" y="29986"/>
            <a:ext cx="1828800" cy="1271108"/>
            <a:chOff x="0" y="0"/>
            <a:chExt cx="812800" cy="698500"/>
          </a:xfrm>
        </p:grpSpPr>
        <p:sp>
          <p:nvSpPr>
            <p:cNvPr id="50" name="Freeform 12">
              <a:extLst>
                <a:ext uri="{FF2B5EF4-FFF2-40B4-BE49-F238E27FC236}">
                  <a16:creationId xmlns:a16="http://schemas.microsoft.com/office/drawing/2014/main" id="{4A125750-6FE2-EC2F-839A-43DE13892950}"/>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txBody>
            <a:bodyPr/>
            <a:lstStyle/>
            <a:p>
              <a:endParaRPr lang="en-US"/>
            </a:p>
          </p:txBody>
        </p:sp>
        <p:sp>
          <p:nvSpPr>
            <p:cNvPr id="51" name="TextBox 13">
              <a:extLst>
                <a:ext uri="{FF2B5EF4-FFF2-40B4-BE49-F238E27FC236}">
                  <a16:creationId xmlns:a16="http://schemas.microsoft.com/office/drawing/2014/main" id="{256847D8-67D5-5708-A1F3-F1E3CB0852F3}"/>
                </a:ext>
              </a:extLst>
            </p:cNvPr>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52" name="Freeform 29">
            <a:extLst>
              <a:ext uri="{FF2B5EF4-FFF2-40B4-BE49-F238E27FC236}">
                <a16:creationId xmlns:a16="http://schemas.microsoft.com/office/drawing/2014/main" id="{8F0AEF05-A946-7E3D-E102-3B5992209EB2}"/>
              </a:ext>
            </a:extLst>
          </p:cNvPr>
          <p:cNvSpPr/>
          <p:nvPr/>
        </p:nvSpPr>
        <p:spPr>
          <a:xfrm>
            <a:off x="435620" y="103722"/>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3" name="Group 28">
            <a:extLst>
              <a:ext uri="{FF2B5EF4-FFF2-40B4-BE49-F238E27FC236}">
                <a16:creationId xmlns:a16="http://schemas.microsoft.com/office/drawing/2014/main" id="{6B1CCF83-E580-459A-4D4F-74037862B607}"/>
              </a:ext>
            </a:extLst>
          </p:cNvPr>
          <p:cNvGrpSpPr/>
          <p:nvPr/>
        </p:nvGrpSpPr>
        <p:grpSpPr>
          <a:xfrm>
            <a:off x="-433342" y="1352837"/>
            <a:ext cx="13218450" cy="816310"/>
            <a:chOff x="0" y="-19050"/>
            <a:chExt cx="4519795" cy="628650"/>
          </a:xfrm>
        </p:grpSpPr>
        <p:sp>
          <p:nvSpPr>
            <p:cNvPr id="54" name="Freeform 29">
              <a:extLst>
                <a:ext uri="{FF2B5EF4-FFF2-40B4-BE49-F238E27FC236}">
                  <a16:creationId xmlns:a16="http://schemas.microsoft.com/office/drawing/2014/main" id="{5CE278CD-256E-1FF5-4780-2DDC57FF2ACE}"/>
                </a:ext>
              </a:extLst>
            </p:cNvPr>
            <p:cNvSpPr/>
            <p:nvPr/>
          </p:nvSpPr>
          <p:spPr>
            <a:xfrm>
              <a:off x="0" y="0"/>
              <a:ext cx="4519795"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txBody>
            <a:bodyPr/>
            <a:lstStyle/>
            <a:p>
              <a:endParaRPr lang="en-US"/>
            </a:p>
          </p:txBody>
        </p:sp>
        <p:sp>
          <p:nvSpPr>
            <p:cNvPr id="55" name="TextBox 30">
              <a:extLst>
                <a:ext uri="{FF2B5EF4-FFF2-40B4-BE49-F238E27FC236}">
                  <a16:creationId xmlns:a16="http://schemas.microsoft.com/office/drawing/2014/main" id="{68770DCE-261A-CA01-B28D-482C3C31810D}"/>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Tree>
    <p:extLst>
      <p:ext uri="{BB962C8B-B14F-4D97-AF65-F5344CB8AC3E}">
        <p14:creationId xmlns:p14="http://schemas.microsoft.com/office/powerpoint/2010/main" val="3600397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sp>
        <p:nvSpPr>
          <p:cNvPr id="3" name="Freeform 3"/>
          <p:cNvSpPr/>
          <p:nvPr/>
        </p:nvSpPr>
        <p:spPr>
          <a:xfrm rot="2663380">
            <a:off x="8559828" y="-2397726"/>
            <a:ext cx="13471756" cy="6993436"/>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7" name="Group 7"/>
          <p:cNvGrpSpPr/>
          <p:nvPr/>
        </p:nvGrpSpPr>
        <p:grpSpPr>
          <a:xfrm>
            <a:off x="394027" y="2104486"/>
            <a:ext cx="10732912" cy="3039014"/>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893346" y="2366903"/>
            <a:ext cx="9365484" cy="2462213"/>
          </a:xfrm>
          <a:prstGeom prst="rect">
            <a:avLst/>
          </a:prstGeom>
        </p:spPr>
        <p:txBody>
          <a:bodyPr wrap="square" lIns="0" tIns="0" rIns="0" bIns="0" rtlCol="0" anchor="t">
            <a:spAutoFit/>
          </a:bodyPr>
          <a:lstStyle/>
          <a:p>
            <a:r>
              <a:rPr lang="vi-VN" sz="3200" dirty="0">
                <a:solidFill>
                  <a:schemeClr val="bg1"/>
                </a:solidFill>
              </a:rPr>
              <a:t>Các thí nghiệm đã được thực hiện với các tinh thể Bi2TeO5 và LiNbO3, trong đó Bi2TeO5 cho thấy khả năng duy trì tín hiệu hình ba chiều một cách ổn định và có thể đọc vĩnh viễn mà không gây tổn thất nào.</a:t>
            </a:r>
            <a:endParaRPr lang="en-US" sz="3200" spc="155" dirty="0">
              <a:solidFill>
                <a:schemeClr val="bg1"/>
              </a:solidFill>
              <a:latin typeface="Montserrat Light" panose="00000400000000000000" pitchFamily="2" charset="0"/>
            </a:endParaRPr>
          </a:p>
        </p:txBody>
      </p:sp>
      <p:grpSp>
        <p:nvGrpSpPr>
          <p:cNvPr id="22" name="Group 22"/>
          <p:cNvGrpSpPr/>
          <p:nvPr/>
        </p:nvGrpSpPr>
        <p:grpSpPr>
          <a:xfrm>
            <a:off x="8635481" y="5413537"/>
            <a:ext cx="8711914" cy="6976583"/>
            <a:chOff x="0" y="-19050"/>
            <a:chExt cx="2161091" cy="831850"/>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4" name="TextBox 2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8815642" y="5841888"/>
            <a:ext cx="8436089" cy="3939540"/>
          </a:xfrm>
          <a:prstGeom prst="rect">
            <a:avLst/>
          </a:prstGeom>
        </p:spPr>
        <p:txBody>
          <a:bodyPr wrap="square" lIns="0" tIns="0" rIns="0" bIns="0" rtlCol="0" anchor="t">
            <a:spAutoFit/>
          </a:bodyPr>
          <a:lstStyle/>
          <a:p>
            <a:pPr>
              <a:spcAft>
                <a:spcPts val="800"/>
              </a:spcAft>
            </a:pPr>
            <a:r>
              <a:rPr lang="vi-VN" sz="3200" dirty="0">
                <a:solidFill>
                  <a:schemeClr val="bg1"/>
                </a:solidFill>
                <a:latin typeface="Montserrat Light" panose="00000400000000000000" pitchFamily="2" charset="0"/>
              </a:rPr>
              <a:t>Hiệu suất nhiễu xạ của thành phần tuổi thọ dài là khoảng 10% hiệu suất nhiễu xạ ban đầu. </a:t>
            </a:r>
            <a:r>
              <a:rPr lang="en-US" sz="3200" dirty="0" err="1">
                <a:solidFill>
                  <a:schemeClr val="bg1"/>
                </a:solidFill>
                <a:latin typeface="Montserrat Light" panose="00000400000000000000" pitchFamily="2" charset="0"/>
              </a:rPr>
              <a:t>Mô</a:t>
            </a:r>
            <a:r>
              <a:rPr lang="en-US" sz="3200" dirty="0">
                <a:solidFill>
                  <a:schemeClr val="bg1"/>
                </a:solidFill>
                <a:latin typeface="Montserrat Light" panose="00000400000000000000" pitchFamily="2" charset="0"/>
              </a:rPr>
              <a:t>  </a:t>
            </a:r>
            <a:r>
              <a:rPr lang="vi-VN" sz="3200" dirty="0">
                <a:solidFill>
                  <a:schemeClr val="bg1"/>
                </a:solidFill>
                <a:latin typeface="Montserrat Light" panose="00000400000000000000" pitchFamily="2" charset="0"/>
              </a:rPr>
              <a:t>tả một cách định tính quá trình xóa dưới việc đọc vĩnh viễn trong Bi</a:t>
            </a:r>
            <a:r>
              <a:rPr lang="vi-VN" sz="3200" baseline="-25000" dirty="0">
                <a:solidFill>
                  <a:schemeClr val="bg1"/>
                </a:solidFill>
                <a:latin typeface="Montserrat Light" panose="00000400000000000000" pitchFamily="2" charset="0"/>
              </a:rPr>
              <a:t>2</a:t>
            </a:r>
            <a:r>
              <a:rPr lang="vi-VN" sz="3200" dirty="0">
                <a:solidFill>
                  <a:schemeClr val="bg1"/>
                </a:solidFill>
                <a:latin typeface="Montserrat Light" panose="00000400000000000000" pitchFamily="2" charset="0"/>
              </a:rPr>
              <a:t>TeO</a:t>
            </a:r>
            <a:r>
              <a:rPr lang="vi-VN" sz="3200" baseline="-25000" dirty="0">
                <a:solidFill>
                  <a:schemeClr val="bg1"/>
                </a:solidFill>
                <a:latin typeface="Montserrat Light" panose="00000400000000000000" pitchFamily="2" charset="0"/>
              </a:rPr>
              <a:t>5 </a:t>
            </a:r>
            <a:r>
              <a:rPr lang="vi-VN" sz="3200" dirty="0">
                <a:solidFill>
                  <a:schemeClr val="bg1"/>
                </a:solidFill>
                <a:latin typeface="Montserrat Light" panose="00000400000000000000" pitchFamily="2" charset="0"/>
              </a:rPr>
              <a:t>và LiNbO</a:t>
            </a:r>
            <a:r>
              <a:rPr lang="vi-VN" sz="3200" baseline="-25000" dirty="0">
                <a:solidFill>
                  <a:schemeClr val="bg1"/>
                </a:solidFill>
                <a:latin typeface="Montserrat Light" panose="00000400000000000000" pitchFamily="2" charset="0"/>
              </a:rPr>
              <a:t>3</a:t>
            </a:r>
            <a:r>
              <a:rPr lang="vi-VN" sz="3200" dirty="0">
                <a:solidFill>
                  <a:schemeClr val="bg1"/>
                </a:solidFill>
                <a:latin typeface="Montserrat Light" panose="00000400000000000000" pitchFamily="2" charset="0"/>
              </a:rPr>
              <a:t>, trong đó độ sâu điều chế của hình ba chiều, hiệu quả nhiễu xạ ban đầu và cường độ đọc được điều chỉnh bằng nhau trong cả hai trường hợp</a:t>
            </a:r>
            <a:endParaRPr lang="en-US" sz="3200" kern="100" dirty="0">
              <a:solidFill>
                <a:schemeClr val="bg1"/>
              </a:solidFill>
              <a:effectLst/>
              <a:latin typeface="Montserrat Light" panose="00000400000000000000" pitchFamily="2" charset="0"/>
              <a:ea typeface="Calibri" panose="020F0502020204030204" pitchFamily="34" charset="0"/>
              <a:cs typeface="Times New Roman" panose="02020603050405020304" pitchFamily="18" charset="0"/>
            </a:endParaRPr>
          </a:p>
        </p:txBody>
      </p:sp>
      <p:grpSp>
        <p:nvGrpSpPr>
          <p:cNvPr id="38" name="Group 3">
            <a:extLst>
              <a:ext uri="{FF2B5EF4-FFF2-40B4-BE49-F238E27FC236}">
                <a16:creationId xmlns:a16="http://schemas.microsoft.com/office/drawing/2014/main" id="{34C34D95-1186-EC06-80D8-C7C4D86AE546}"/>
              </a:ext>
            </a:extLst>
          </p:cNvPr>
          <p:cNvGrpSpPr/>
          <p:nvPr/>
        </p:nvGrpSpPr>
        <p:grpSpPr>
          <a:xfrm>
            <a:off x="-7304932" y="344011"/>
            <a:ext cx="27269332" cy="1255338"/>
            <a:chOff x="0" y="0"/>
            <a:chExt cx="1876002" cy="218865"/>
          </a:xfrm>
        </p:grpSpPr>
        <p:sp>
          <p:nvSpPr>
            <p:cNvPr id="39" name="Freeform 4">
              <a:extLst>
                <a:ext uri="{FF2B5EF4-FFF2-40B4-BE49-F238E27FC236}">
                  <a16:creationId xmlns:a16="http://schemas.microsoft.com/office/drawing/2014/main" id="{D6BD12E1-30F4-8030-15B3-5C661BD995FA}"/>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0" name="TextBox 5">
              <a:extLst>
                <a:ext uri="{FF2B5EF4-FFF2-40B4-BE49-F238E27FC236}">
                  <a16:creationId xmlns:a16="http://schemas.microsoft.com/office/drawing/2014/main" id="{193F5AA7-5E2A-A91F-5875-A7E65F631027}"/>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1" name="TextBox 30">
            <a:extLst>
              <a:ext uri="{FF2B5EF4-FFF2-40B4-BE49-F238E27FC236}">
                <a16:creationId xmlns:a16="http://schemas.microsoft.com/office/drawing/2014/main" id="{77B32AE1-F3E4-529E-E0A7-5DE0E054E519}"/>
              </a:ext>
            </a:extLst>
          </p:cNvPr>
          <p:cNvSpPr txBox="1"/>
          <p:nvPr/>
        </p:nvSpPr>
        <p:spPr>
          <a:xfrm>
            <a:off x="341667" y="555660"/>
            <a:ext cx="12692020" cy="838050"/>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latin typeface="Segoe UI "/>
                <a:ea typeface="Calibri" panose="020F0502020204030204" pitchFamily="34" charset="0"/>
                <a:cs typeface="Times New Roman" panose="02020603050405020304" pitchFamily="18" charset="0"/>
              </a:rPr>
              <a:t>4.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Những</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khó</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
                <a:ea typeface="Calibri" panose="020F0502020204030204" pitchFamily="34" charset="0"/>
                <a:cs typeface="Times New Roman" panose="02020603050405020304" pitchFamily="18" charset="0"/>
              </a:rPr>
              <a:t>khăn</a:t>
            </a:r>
            <a:r>
              <a:rPr lang="en-US" sz="5400" b="1" kern="100" dirty="0">
                <a:solidFill>
                  <a:schemeClr val="bg1"/>
                </a:solidFill>
                <a:effectLst/>
                <a:latin typeface="Segoe UI "/>
                <a:ea typeface="Calibri" panose="020F0502020204030204" pitchFamily="34" charset="0"/>
                <a:cs typeface="Times New Roman" panose="02020603050405020304" pitchFamily="18" charset="0"/>
              </a:rPr>
              <a:t> SMS MARKETING.</a:t>
            </a:r>
            <a:endParaRPr lang="en-US" sz="5400" kern="100" dirty="0">
              <a:solidFill>
                <a:schemeClr val="bg1"/>
              </a:solidFill>
              <a:effectLst/>
              <a:latin typeface="Segoe UI "/>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AA0F8EE6-63BA-B8B1-3930-8524B9FB376B}"/>
              </a:ext>
            </a:extLst>
          </p:cNvPr>
          <p:cNvGrpSpPr/>
          <p:nvPr/>
        </p:nvGrpSpPr>
        <p:grpSpPr>
          <a:xfrm>
            <a:off x="-7304932" y="344011"/>
            <a:ext cx="27421732" cy="1255338"/>
            <a:chOff x="0" y="0"/>
            <a:chExt cx="1876002" cy="218865"/>
          </a:xfrm>
        </p:grpSpPr>
        <p:sp>
          <p:nvSpPr>
            <p:cNvPr id="5" name="Freeform 4">
              <a:extLst>
                <a:ext uri="{FF2B5EF4-FFF2-40B4-BE49-F238E27FC236}">
                  <a16:creationId xmlns:a16="http://schemas.microsoft.com/office/drawing/2014/main" id="{478C9E67-73AA-FA6D-29F1-BB9C6F646625}"/>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6" name="TextBox 5">
              <a:extLst>
                <a:ext uri="{FF2B5EF4-FFF2-40B4-BE49-F238E27FC236}">
                  <a16:creationId xmlns:a16="http://schemas.microsoft.com/office/drawing/2014/main" id="{AC107384-54D1-EAC8-D5DD-2BFD3C64B224}"/>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30">
            <a:extLst>
              <a:ext uri="{FF2B5EF4-FFF2-40B4-BE49-F238E27FC236}">
                <a16:creationId xmlns:a16="http://schemas.microsoft.com/office/drawing/2014/main" id="{2923C46B-D836-2DF7-ED16-07DE466043FB}"/>
              </a:ext>
            </a:extLst>
          </p:cNvPr>
          <p:cNvSpPr txBox="1"/>
          <p:nvPr/>
        </p:nvSpPr>
        <p:spPr>
          <a:xfrm>
            <a:off x="341666" y="555660"/>
            <a:ext cx="17489134" cy="983987"/>
          </a:xfrm>
          <a:prstGeom prst="rect">
            <a:avLst/>
          </a:prstGeom>
        </p:spPr>
        <p:txBody>
          <a:bodyPr wrap="square" lIns="0" tIns="0" rIns="0" bIns="0" rtlCol="0" anchor="t">
            <a:spAutoFit/>
          </a:bodyPr>
          <a:lstStyle/>
          <a:p>
            <a:pPr lvl="0">
              <a:lnSpc>
                <a:spcPts val="8627"/>
              </a:lnSpc>
              <a:spcBef>
                <a:spcPct val="0"/>
              </a:spcBef>
            </a:pPr>
            <a:r>
              <a:rPr lang="en-US" sz="5400" b="1" u="none" spc="331" dirty="0">
                <a:solidFill>
                  <a:schemeClr val="bg1"/>
                </a:solidFill>
                <a:latin typeface="Segoe UI "/>
              </a:rPr>
              <a:t>3.</a:t>
            </a:r>
            <a:r>
              <a:rPr lang="vi-VN" sz="5400" b="1" dirty="0">
                <a:solidFill>
                  <a:schemeClr val="bg1"/>
                </a:solidFill>
                <a:latin typeface="Segoe UI "/>
                <a:cs typeface="Segoe UI" panose="020B0502040204020203" pitchFamily="34" charset="0"/>
              </a:rPr>
              <a:t> </a:t>
            </a:r>
            <a:r>
              <a:rPr lang="en-US" sz="5400" b="1" dirty="0">
                <a:solidFill>
                  <a:schemeClr val="bg1"/>
                </a:solidFill>
                <a:latin typeface="Segoe UI "/>
                <a:cs typeface="Segoe UI" panose="020B0502040204020203" pitchFamily="34" charset="0"/>
              </a:rPr>
              <a:t>HÌNH BA CHIỀU BỀN TRONG BISMUTH TELLURITE.</a:t>
            </a:r>
            <a:endParaRPr lang="en-US" sz="5400" b="1" u="none" spc="331" dirty="0">
              <a:solidFill>
                <a:schemeClr val="bg1"/>
              </a:solidFill>
              <a:latin typeface="Segoe UI "/>
              <a:ea typeface="Segoe UI Black" panose="020B0A02040204020203" pitchFamily="34" charset="0"/>
            </a:endParaRPr>
          </a:p>
        </p:txBody>
      </p:sp>
      <p:pic>
        <p:nvPicPr>
          <p:cNvPr id="12" name="Picture 11" descr="Several laptops connected to a cloud&#10;&#10;Description automatically generated">
            <a:extLst>
              <a:ext uri="{FF2B5EF4-FFF2-40B4-BE49-F238E27FC236}">
                <a16:creationId xmlns:a16="http://schemas.microsoft.com/office/drawing/2014/main" id="{CA5A002A-1F8C-E090-9A32-E1DE60207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575995"/>
            <a:ext cx="6477000" cy="41553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descr="Several rectangular objects on a blue background&#10;&#10;Description automatically generated">
            <a:extLst>
              <a:ext uri="{FF2B5EF4-FFF2-40B4-BE49-F238E27FC236}">
                <a16:creationId xmlns:a16="http://schemas.microsoft.com/office/drawing/2014/main" id="{33CB7C62-33BE-BF17-B4DA-5A8D77D17C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8304" y="1696850"/>
            <a:ext cx="6095669" cy="36138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730664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randombar(horizontal)">
                                      <p:cBhvr>
                                        <p:cTn id="15" dur="500"/>
                                        <p:tgtEl>
                                          <p:spTgt spid="2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randombar(horizontal)">
                                      <p:cBhvr>
                                        <p:cTn id="18" dur="500"/>
                                        <p:tgtEl>
                                          <p:spTgt spid="28"/>
                                        </p:tgtEl>
                                      </p:cBhvr>
                                    </p:animEffect>
                                  </p:childTnLst>
                                </p:cTn>
                              </p:par>
                              <p:par>
                                <p:cTn id="19" presetID="21" presetClass="entr" presetSubtype="1"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06D35-2F8F-54F4-B05E-67F5831821C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F6DBF38-36A7-0580-7A1F-F902B8A51CE1}"/>
              </a:ext>
            </a:extLst>
          </p:cNvPr>
          <p:cNvPicPr>
            <a:picLocks noChangeAspect="1"/>
          </p:cNvPicPr>
          <p:nvPr/>
        </p:nvPicPr>
        <p:blipFill>
          <a:blip r:embed="rId2"/>
          <a:srcRect t="21874" b="21875"/>
          <a:stretch>
            <a:fillRect/>
          </a:stretch>
        </p:blipFill>
        <p:spPr>
          <a:xfrm flipH="1" flipV="1">
            <a:off x="0" y="0"/>
            <a:ext cx="18288000" cy="10287000"/>
          </a:xfrm>
          <a:prstGeom prst="rect">
            <a:avLst/>
          </a:prstGeom>
        </p:spPr>
      </p:pic>
      <p:grpSp>
        <p:nvGrpSpPr>
          <p:cNvPr id="3" name="Group 3">
            <a:extLst>
              <a:ext uri="{FF2B5EF4-FFF2-40B4-BE49-F238E27FC236}">
                <a16:creationId xmlns:a16="http://schemas.microsoft.com/office/drawing/2014/main" id="{7443FF1E-A917-1ADB-59ED-4F5324135502}"/>
              </a:ext>
            </a:extLst>
          </p:cNvPr>
          <p:cNvGrpSpPr/>
          <p:nvPr/>
        </p:nvGrpSpPr>
        <p:grpSpPr>
          <a:xfrm rot="-5400000">
            <a:off x="8010598" y="-2672188"/>
            <a:ext cx="2266804" cy="18288000"/>
            <a:chOff x="0" y="0"/>
            <a:chExt cx="286687" cy="4816593"/>
          </a:xfrm>
        </p:grpSpPr>
        <p:sp>
          <p:nvSpPr>
            <p:cNvPr id="4" name="Freeform 4">
              <a:extLst>
                <a:ext uri="{FF2B5EF4-FFF2-40B4-BE49-F238E27FC236}">
                  <a16:creationId xmlns:a16="http://schemas.microsoft.com/office/drawing/2014/main" id="{385B8821-774A-E70D-97D5-34510D0DB3C9}"/>
                </a:ext>
              </a:extLst>
            </p:cNvPr>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a:noFill/>
            </a:ln>
          </p:spPr>
          <p:txBody>
            <a:bodyPr/>
            <a:lstStyle/>
            <a:p>
              <a:endParaRPr lang="en-US"/>
            </a:p>
          </p:txBody>
        </p:sp>
        <p:sp>
          <p:nvSpPr>
            <p:cNvPr id="5" name="TextBox 5">
              <a:extLst>
                <a:ext uri="{FF2B5EF4-FFF2-40B4-BE49-F238E27FC236}">
                  <a16:creationId xmlns:a16="http://schemas.microsoft.com/office/drawing/2014/main" id="{C791A9F8-E485-073A-7EB0-E2EFF9F0287C}"/>
                </a:ext>
              </a:extLst>
            </p:cNvPr>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a:extLst>
              <a:ext uri="{FF2B5EF4-FFF2-40B4-BE49-F238E27FC236}">
                <a16:creationId xmlns:a16="http://schemas.microsoft.com/office/drawing/2014/main" id="{92042D61-CA31-BCE6-6E0F-955131BB0A23}"/>
              </a:ext>
            </a:extLst>
          </p:cNvPr>
          <p:cNvSpPr/>
          <p:nvPr/>
        </p:nvSpPr>
        <p:spPr>
          <a:xfrm>
            <a:off x="17900" y="7238410"/>
            <a:ext cx="18270100" cy="6464626"/>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31574" b="-31574"/>
            </a:stretch>
          </a:blipFill>
        </p:spPr>
        <p:txBody>
          <a:bodyPr/>
          <a:lstStyle/>
          <a:p>
            <a:endParaRPr lang="en-US"/>
          </a:p>
        </p:txBody>
      </p:sp>
      <p:grpSp>
        <p:nvGrpSpPr>
          <p:cNvPr id="7" name="Group 7">
            <a:extLst>
              <a:ext uri="{FF2B5EF4-FFF2-40B4-BE49-F238E27FC236}">
                <a16:creationId xmlns:a16="http://schemas.microsoft.com/office/drawing/2014/main" id="{1C5B1286-79EB-3849-B0A9-BCF18EB08764}"/>
              </a:ext>
            </a:extLst>
          </p:cNvPr>
          <p:cNvGrpSpPr/>
          <p:nvPr/>
        </p:nvGrpSpPr>
        <p:grpSpPr>
          <a:xfrm>
            <a:off x="453207" y="2175462"/>
            <a:ext cx="12977713" cy="6616987"/>
            <a:chOff x="0" y="0"/>
            <a:chExt cx="1210207" cy="941166"/>
          </a:xfrm>
        </p:grpSpPr>
        <p:sp>
          <p:nvSpPr>
            <p:cNvPr id="8" name="Freeform 8">
              <a:extLst>
                <a:ext uri="{FF2B5EF4-FFF2-40B4-BE49-F238E27FC236}">
                  <a16:creationId xmlns:a16="http://schemas.microsoft.com/office/drawing/2014/main" id="{15C8F780-6F29-EAF6-046E-FC909DF8F9E6}"/>
                </a:ext>
              </a:extLst>
            </p:cNvPr>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a:solidFill>
                <a:srgbClr val="363636"/>
              </a:solidFill>
            </a:ln>
          </p:spPr>
          <p:txBody>
            <a:bodyPr/>
            <a:lstStyle/>
            <a:p>
              <a:endParaRPr lang="en-US"/>
            </a:p>
          </p:txBody>
        </p:sp>
        <p:sp>
          <p:nvSpPr>
            <p:cNvPr id="9" name="TextBox 9">
              <a:extLst>
                <a:ext uri="{FF2B5EF4-FFF2-40B4-BE49-F238E27FC236}">
                  <a16:creationId xmlns:a16="http://schemas.microsoft.com/office/drawing/2014/main" id="{501E9223-9E05-4268-28B1-5AEF36651CD1}"/>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0" name="TextBox 20">
            <a:extLst>
              <a:ext uri="{FF2B5EF4-FFF2-40B4-BE49-F238E27FC236}">
                <a16:creationId xmlns:a16="http://schemas.microsoft.com/office/drawing/2014/main" id="{D5DB8950-22A0-C4B2-A0C1-0762370B921C}"/>
              </a:ext>
            </a:extLst>
          </p:cNvPr>
          <p:cNvSpPr txBox="1"/>
          <p:nvPr/>
        </p:nvSpPr>
        <p:spPr>
          <a:xfrm>
            <a:off x="907440" y="2321052"/>
            <a:ext cx="12069245" cy="6401753"/>
          </a:xfrm>
          <a:prstGeom prst="rect">
            <a:avLst/>
          </a:prstGeom>
        </p:spPr>
        <p:txBody>
          <a:bodyPr wrap="square" lIns="0" tIns="0" rIns="0" bIns="0" rtlCol="0" anchor="t">
            <a:spAutoFit/>
          </a:bodyPr>
          <a:lstStyle/>
          <a:p>
            <a:r>
              <a:rPr lang="vi-VN" sz="3200" dirty="0">
                <a:latin typeface="Montserrat Light" panose="00000400000000000000" pitchFamily="2" charset="0"/>
              </a:rPr>
              <a:t>Hai lời giải thích hiện đang được thảo luận. Một cách tiếp cận giả định rằng hiệu ứng có liên quan đến mức bẫy sâu. Nhưng do vị trí của cạnh hấp thụ 3,1 eV, sự hiện diện của chúng không có nhiều khả năng. Lời giải thích thứ hai cho thấy hiệu ứng này có liên quan đến sự thiếu hụt oxy cấu trúc lớn (17%) của các tinh thể Bi</a:t>
            </a:r>
            <a:r>
              <a:rPr lang="vi-VN" sz="3200" baseline="-25000" dirty="0">
                <a:latin typeface="Montserrat Light" panose="00000400000000000000" pitchFamily="2" charset="0"/>
              </a:rPr>
              <a:t>2</a:t>
            </a:r>
            <a:r>
              <a:rPr lang="vi-VN" sz="3200" dirty="0">
                <a:latin typeface="Montserrat Light" panose="00000400000000000000" pitchFamily="2" charset="0"/>
              </a:rPr>
              <a:t>TeO</a:t>
            </a:r>
            <a:r>
              <a:rPr lang="vi-VN" sz="3200" baseline="-25000" dirty="0">
                <a:latin typeface="Montserrat Light" panose="00000400000000000000" pitchFamily="2" charset="0"/>
              </a:rPr>
              <a:t>5</a:t>
            </a:r>
            <a:r>
              <a:rPr lang="vi-VN" sz="3200" dirty="0">
                <a:latin typeface="Montserrat Light" panose="00000400000000000000" pitchFamily="2" charset="0"/>
              </a:rPr>
              <a:t>. Sự truyền ion oxy được điều khiển bởi trường điện tích không gian khúc xạ quang có thể dẫn đến "tự cố định" tín hiệu. Do đó, sự thay đổi chỉ số khúc xạ cảm ứng điện quang được chuyển đổi thành một điều chế trung hòa điện của sự phân bố oxy không gian. </a:t>
            </a:r>
            <a:r>
              <a:rPr lang="vi-VN" sz="3200" baseline="30000" dirty="0">
                <a:latin typeface="Montserrat Light" panose="00000400000000000000" pitchFamily="2" charset="0"/>
              </a:rPr>
              <a:t>24 </a:t>
            </a:r>
            <a:r>
              <a:rPr lang="vi-VN" sz="3200" dirty="0">
                <a:latin typeface="Montserrat Light" panose="00000400000000000000" pitchFamily="2" charset="0"/>
              </a:rPr>
              <a:t>Sự tăng cường nhẹ có thể quan sát được bằng thực nghiệm của độ tương phản ba chiều trong quá trình phân rã tối hỗ trợ mô hình này.</a:t>
            </a:r>
            <a:endParaRPr lang="en-US" sz="3200" dirty="0">
              <a:latin typeface="Montserrat Light" panose="00000400000000000000" pitchFamily="2" charset="0"/>
            </a:endParaRPr>
          </a:p>
        </p:txBody>
      </p:sp>
      <p:grpSp>
        <p:nvGrpSpPr>
          <p:cNvPr id="45" name="Group 4">
            <a:extLst>
              <a:ext uri="{FF2B5EF4-FFF2-40B4-BE49-F238E27FC236}">
                <a16:creationId xmlns:a16="http://schemas.microsoft.com/office/drawing/2014/main" id="{07701605-1CD1-F422-39B1-9B453B389CF8}"/>
              </a:ext>
            </a:extLst>
          </p:cNvPr>
          <p:cNvGrpSpPr>
            <a:grpSpLocks noChangeAspect="1"/>
          </p:cNvGrpSpPr>
          <p:nvPr/>
        </p:nvGrpSpPr>
        <p:grpSpPr>
          <a:xfrm>
            <a:off x="10363200" y="-145139"/>
            <a:ext cx="7924800" cy="6004533"/>
            <a:chOff x="0" y="0"/>
            <a:chExt cx="6089457" cy="3425320"/>
          </a:xfrm>
        </p:grpSpPr>
        <p:sp>
          <p:nvSpPr>
            <p:cNvPr id="46" name="Freeform 5">
              <a:extLst>
                <a:ext uri="{FF2B5EF4-FFF2-40B4-BE49-F238E27FC236}">
                  <a16:creationId xmlns:a16="http://schemas.microsoft.com/office/drawing/2014/main" id="{74CA3A11-0D1C-946A-D5F0-AD6EE28C91E5}"/>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47" name="Freeform 6">
              <a:extLst>
                <a:ext uri="{FF2B5EF4-FFF2-40B4-BE49-F238E27FC236}">
                  <a16:creationId xmlns:a16="http://schemas.microsoft.com/office/drawing/2014/main" id="{06A9BA09-EBA4-682C-700A-A26A09886581}"/>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txBody>
            <a:bodyPr/>
            <a:lstStyle/>
            <a:p>
              <a:endParaRPr lang="en-US"/>
            </a:p>
          </p:txBody>
        </p:sp>
      </p:grpSp>
      <p:sp>
        <p:nvSpPr>
          <p:cNvPr id="48" name="TextBox 10">
            <a:extLst>
              <a:ext uri="{FF2B5EF4-FFF2-40B4-BE49-F238E27FC236}">
                <a16:creationId xmlns:a16="http://schemas.microsoft.com/office/drawing/2014/main" id="{C4604B83-88E6-8C44-76A4-64237F33DCCE}"/>
              </a:ext>
            </a:extLst>
          </p:cNvPr>
          <p:cNvSpPr txBox="1"/>
          <p:nvPr/>
        </p:nvSpPr>
        <p:spPr>
          <a:xfrm>
            <a:off x="1988566" y="35875"/>
            <a:ext cx="8527034" cy="1354217"/>
          </a:xfrm>
          <a:prstGeom prst="rect">
            <a:avLst/>
          </a:prstGeom>
        </p:spPr>
        <p:txBody>
          <a:bodyPr wrap="square" lIns="0" tIns="0" rIns="0" bIns="0" rtlCol="0" anchor="t">
            <a:spAutoFit/>
          </a:bodyPr>
          <a:lstStyle/>
          <a:p>
            <a:pPr lvl="0">
              <a:spcBef>
                <a:spcPct val="0"/>
              </a:spcBef>
            </a:pPr>
            <a:r>
              <a:rPr lang="en-US" sz="4400" b="1" spc="331" dirty="0">
                <a:solidFill>
                  <a:srgbClr val="231F20"/>
                </a:solidFill>
                <a:latin typeface="Montserrat Classic Bold"/>
              </a:rPr>
              <a:t>3.Hình </a:t>
            </a:r>
            <a:r>
              <a:rPr lang="en-US" sz="4400" b="1" spc="331" dirty="0" err="1">
                <a:solidFill>
                  <a:srgbClr val="231F20"/>
                </a:solidFill>
                <a:latin typeface="Montserrat Classic Bold"/>
              </a:rPr>
              <a:t>ba</a:t>
            </a:r>
            <a:r>
              <a:rPr lang="en-US" sz="4400" b="1" spc="331" dirty="0">
                <a:solidFill>
                  <a:srgbClr val="231F20"/>
                </a:solidFill>
                <a:latin typeface="Montserrat Classic Bold"/>
              </a:rPr>
              <a:t> </a:t>
            </a:r>
            <a:r>
              <a:rPr lang="en-US" sz="4400" b="1" spc="331" dirty="0" err="1">
                <a:solidFill>
                  <a:srgbClr val="231F20"/>
                </a:solidFill>
                <a:latin typeface="Montserrat Classic Bold"/>
              </a:rPr>
              <a:t>chiều</a:t>
            </a:r>
            <a:r>
              <a:rPr lang="en-US" sz="4400" b="1" spc="331" dirty="0">
                <a:solidFill>
                  <a:srgbClr val="231F20"/>
                </a:solidFill>
                <a:latin typeface="Montserrat Classic Bold"/>
              </a:rPr>
              <a:t> </a:t>
            </a:r>
            <a:r>
              <a:rPr lang="en-US" sz="4400" b="1" spc="331" dirty="0" err="1">
                <a:solidFill>
                  <a:srgbClr val="231F20"/>
                </a:solidFill>
                <a:latin typeface="Montserrat Classic Bold"/>
              </a:rPr>
              <a:t>bền</a:t>
            </a:r>
            <a:r>
              <a:rPr lang="en-US" sz="4400" b="1" spc="331" dirty="0">
                <a:solidFill>
                  <a:srgbClr val="231F20"/>
                </a:solidFill>
                <a:latin typeface="Montserrat Classic Bold"/>
              </a:rPr>
              <a:t> </a:t>
            </a:r>
            <a:r>
              <a:rPr lang="en-US" sz="4400" b="1" spc="331" dirty="0" err="1">
                <a:solidFill>
                  <a:srgbClr val="231F20"/>
                </a:solidFill>
                <a:latin typeface="Montserrat Classic Bold"/>
              </a:rPr>
              <a:t>trong</a:t>
            </a:r>
            <a:r>
              <a:rPr lang="en-US" sz="4400" b="1" spc="331" dirty="0">
                <a:solidFill>
                  <a:srgbClr val="231F20"/>
                </a:solidFill>
                <a:latin typeface="Montserrat Classic Bold"/>
              </a:rPr>
              <a:t> BISMUTH TELLURITE</a:t>
            </a:r>
            <a:endParaRPr lang="en-US" sz="3600" b="1" u="none" spc="331" dirty="0">
              <a:solidFill>
                <a:srgbClr val="231F20"/>
              </a:solidFill>
              <a:latin typeface="Segoe UI "/>
              <a:ea typeface="Segoe UI Black" panose="020B0A02040204020203" pitchFamily="34" charset="0"/>
            </a:endParaRPr>
          </a:p>
        </p:txBody>
      </p:sp>
      <p:grpSp>
        <p:nvGrpSpPr>
          <p:cNvPr id="49" name="Group 11">
            <a:extLst>
              <a:ext uri="{FF2B5EF4-FFF2-40B4-BE49-F238E27FC236}">
                <a16:creationId xmlns:a16="http://schemas.microsoft.com/office/drawing/2014/main" id="{4529D661-4463-C168-0C8B-E50728E8711D}"/>
              </a:ext>
            </a:extLst>
          </p:cNvPr>
          <p:cNvGrpSpPr/>
          <p:nvPr/>
        </p:nvGrpSpPr>
        <p:grpSpPr>
          <a:xfrm>
            <a:off x="-9832" y="29986"/>
            <a:ext cx="1828800" cy="1271108"/>
            <a:chOff x="0" y="0"/>
            <a:chExt cx="812800" cy="698500"/>
          </a:xfrm>
        </p:grpSpPr>
        <p:sp>
          <p:nvSpPr>
            <p:cNvPr id="50" name="Freeform 12">
              <a:extLst>
                <a:ext uri="{FF2B5EF4-FFF2-40B4-BE49-F238E27FC236}">
                  <a16:creationId xmlns:a16="http://schemas.microsoft.com/office/drawing/2014/main" id="{4A125750-6FE2-EC2F-839A-43DE13892950}"/>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txBody>
            <a:bodyPr/>
            <a:lstStyle/>
            <a:p>
              <a:endParaRPr lang="en-US"/>
            </a:p>
          </p:txBody>
        </p:sp>
        <p:sp>
          <p:nvSpPr>
            <p:cNvPr id="51" name="TextBox 13">
              <a:extLst>
                <a:ext uri="{FF2B5EF4-FFF2-40B4-BE49-F238E27FC236}">
                  <a16:creationId xmlns:a16="http://schemas.microsoft.com/office/drawing/2014/main" id="{256847D8-67D5-5708-A1F3-F1E3CB0852F3}"/>
                </a:ext>
              </a:extLst>
            </p:cNvPr>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52" name="Freeform 29">
            <a:extLst>
              <a:ext uri="{FF2B5EF4-FFF2-40B4-BE49-F238E27FC236}">
                <a16:creationId xmlns:a16="http://schemas.microsoft.com/office/drawing/2014/main" id="{8F0AEF05-A946-7E3D-E102-3B5992209EB2}"/>
              </a:ext>
            </a:extLst>
          </p:cNvPr>
          <p:cNvSpPr/>
          <p:nvPr/>
        </p:nvSpPr>
        <p:spPr>
          <a:xfrm>
            <a:off x="435620" y="103722"/>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3" name="Group 28">
            <a:extLst>
              <a:ext uri="{FF2B5EF4-FFF2-40B4-BE49-F238E27FC236}">
                <a16:creationId xmlns:a16="http://schemas.microsoft.com/office/drawing/2014/main" id="{6B1CCF83-E580-459A-4D4F-74037862B607}"/>
              </a:ext>
            </a:extLst>
          </p:cNvPr>
          <p:cNvGrpSpPr/>
          <p:nvPr/>
        </p:nvGrpSpPr>
        <p:grpSpPr>
          <a:xfrm>
            <a:off x="-433342" y="1352837"/>
            <a:ext cx="13218450" cy="816310"/>
            <a:chOff x="0" y="-19050"/>
            <a:chExt cx="4519795" cy="628650"/>
          </a:xfrm>
        </p:grpSpPr>
        <p:sp>
          <p:nvSpPr>
            <p:cNvPr id="54" name="Freeform 29">
              <a:extLst>
                <a:ext uri="{FF2B5EF4-FFF2-40B4-BE49-F238E27FC236}">
                  <a16:creationId xmlns:a16="http://schemas.microsoft.com/office/drawing/2014/main" id="{5CE278CD-256E-1FF5-4780-2DDC57FF2ACE}"/>
                </a:ext>
              </a:extLst>
            </p:cNvPr>
            <p:cNvSpPr/>
            <p:nvPr/>
          </p:nvSpPr>
          <p:spPr>
            <a:xfrm>
              <a:off x="0" y="0"/>
              <a:ext cx="4519795"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txBody>
            <a:bodyPr/>
            <a:lstStyle/>
            <a:p>
              <a:endParaRPr lang="en-US"/>
            </a:p>
          </p:txBody>
        </p:sp>
        <p:sp>
          <p:nvSpPr>
            <p:cNvPr id="55" name="TextBox 30">
              <a:extLst>
                <a:ext uri="{FF2B5EF4-FFF2-40B4-BE49-F238E27FC236}">
                  <a16:creationId xmlns:a16="http://schemas.microsoft.com/office/drawing/2014/main" id="{68770DCE-261A-CA01-B28D-482C3C31810D}"/>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Tree>
    <p:extLst>
      <p:ext uri="{BB962C8B-B14F-4D97-AF65-F5344CB8AC3E}">
        <p14:creationId xmlns:p14="http://schemas.microsoft.com/office/powerpoint/2010/main" val="104416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43AF-0A23-4EA8-9217-F8ECF25B879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0F1096E-FFF7-F96A-2717-B33159D28F56}"/>
              </a:ext>
            </a:extLst>
          </p:cNvPr>
          <p:cNvPicPr>
            <a:picLocks noChangeAspect="1"/>
          </p:cNvPicPr>
          <p:nvPr/>
        </p:nvPicPr>
        <p:blipFill>
          <a:blip r:embed="rId3"/>
          <a:srcRect t="27500" b="27500"/>
          <a:stretch>
            <a:fillRect/>
          </a:stretch>
        </p:blipFill>
        <p:spPr>
          <a:xfrm>
            <a:off x="0" y="0"/>
            <a:ext cx="18288000" cy="10287000"/>
          </a:xfrm>
          <a:prstGeom prst="rect">
            <a:avLst/>
          </a:prstGeom>
        </p:spPr>
      </p:pic>
      <p:sp>
        <p:nvSpPr>
          <p:cNvPr id="5" name="TextBox 5">
            <a:extLst>
              <a:ext uri="{FF2B5EF4-FFF2-40B4-BE49-F238E27FC236}">
                <a16:creationId xmlns:a16="http://schemas.microsoft.com/office/drawing/2014/main" id="{37F9F9CE-6DD3-6D41-CBA9-81C325A7A293}"/>
              </a:ext>
            </a:extLst>
          </p:cNvPr>
          <p:cNvSpPr txBox="1"/>
          <p:nvPr/>
        </p:nvSpPr>
        <p:spPr>
          <a:xfrm>
            <a:off x="6455727" y="7337219"/>
            <a:ext cx="3086101" cy="3158430"/>
          </a:xfrm>
          <a:prstGeom prst="rect">
            <a:avLst/>
          </a:prstGeom>
        </p:spPr>
        <p:txBody>
          <a:bodyPr lIns="50800" tIns="50800" rIns="50800" bIns="50800" rtlCol="0" anchor="ctr"/>
          <a:lstStyle/>
          <a:p>
            <a:pPr marL="0" lvl="0" indent="0" algn="ctr">
              <a:lnSpc>
                <a:spcPts val="2859"/>
              </a:lnSpc>
              <a:spcBef>
                <a:spcPct val="0"/>
              </a:spcBef>
            </a:pPr>
            <a:endParaRPr/>
          </a:p>
        </p:txBody>
      </p:sp>
      <p:grpSp>
        <p:nvGrpSpPr>
          <p:cNvPr id="12" name="Group 12">
            <a:extLst>
              <a:ext uri="{FF2B5EF4-FFF2-40B4-BE49-F238E27FC236}">
                <a16:creationId xmlns:a16="http://schemas.microsoft.com/office/drawing/2014/main" id="{351C9B05-221D-9968-A93B-AF8491CD9BE0}"/>
              </a:ext>
            </a:extLst>
          </p:cNvPr>
          <p:cNvGrpSpPr/>
          <p:nvPr/>
        </p:nvGrpSpPr>
        <p:grpSpPr>
          <a:xfrm>
            <a:off x="1219200" y="4118268"/>
            <a:ext cx="16437928" cy="2648134"/>
            <a:chOff x="0" y="0"/>
            <a:chExt cx="2269407" cy="831043"/>
          </a:xfrm>
        </p:grpSpPr>
        <p:sp>
          <p:nvSpPr>
            <p:cNvPr id="13" name="Freeform 13">
              <a:extLst>
                <a:ext uri="{FF2B5EF4-FFF2-40B4-BE49-F238E27FC236}">
                  <a16:creationId xmlns:a16="http://schemas.microsoft.com/office/drawing/2014/main" id="{3C55DA8F-57D6-1EE8-C3F9-75D715A7F271}"/>
                </a:ext>
              </a:extLst>
            </p:cNvPr>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14" name="TextBox 14">
              <a:extLst>
                <a:ext uri="{FF2B5EF4-FFF2-40B4-BE49-F238E27FC236}">
                  <a16:creationId xmlns:a16="http://schemas.microsoft.com/office/drawing/2014/main" id="{95A79B0A-3488-8265-9A3F-799295854B8C}"/>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TextBox 15">
            <a:extLst>
              <a:ext uri="{FF2B5EF4-FFF2-40B4-BE49-F238E27FC236}">
                <a16:creationId xmlns:a16="http://schemas.microsoft.com/office/drawing/2014/main" id="{F0EAB87C-7C55-BFE8-F1C1-97E475055653}"/>
              </a:ext>
            </a:extLst>
          </p:cNvPr>
          <p:cNvSpPr txBox="1"/>
          <p:nvPr/>
        </p:nvSpPr>
        <p:spPr>
          <a:xfrm>
            <a:off x="1729579" y="4749055"/>
            <a:ext cx="16873857" cy="2121671"/>
          </a:xfrm>
          <a:prstGeom prst="rect">
            <a:avLst/>
          </a:prstGeom>
        </p:spPr>
        <p:txBody>
          <a:bodyPr wrap="square" lIns="0" tIns="0" rIns="0" bIns="0" rtlCol="0" anchor="t">
            <a:spAutoFit/>
          </a:bodyPr>
          <a:lstStyle/>
          <a:p>
            <a:pPr>
              <a:lnSpc>
                <a:spcPts val="8627"/>
              </a:lnSpc>
              <a:spcBef>
                <a:spcPct val="0"/>
              </a:spcBef>
            </a:pPr>
            <a:r>
              <a:rPr lang="en-US" sz="6000" b="1" spc="331" dirty="0">
                <a:solidFill>
                  <a:srgbClr val="231F20"/>
                </a:solidFill>
                <a:latin typeface="Segoe UI "/>
                <a:ea typeface="Segoe UI Black" panose="020B0A02040204020203" pitchFamily="34" charset="0"/>
              </a:rPr>
              <a:t>4.</a:t>
            </a:r>
            <a:r>
              <a:rPr lang="en-US" sz="6000" b="1" u="none" spc="331" dirty="0">
                <a:solidFill>
                  <a:srgbClr val="231F20"/>
                </a:solidFill>
                <a:latin typeface="Segoe UI "/>
                <a:ea typeface="Segoe UI Black" panose="020B0A02040204020203" pitchFamily="34" charset="0"/>
              </a:rPr>
              <a:t> </a:t>
            </a:r>
            <a:r>
              <a:rPr lang="en-US" sz="6000" b="1" u="none" kern="100" spc="331" dirty="0">
                <a:solidFill>
                  <a:srgbClr val="231F20"/>
                </a:solidFill>
                <a:latin typeface="Segoe UI "/>
                <a:ea typeface="Calibri" panose="020F0502020204030204" pitchFamily="34" charset="0"/>
                <a:cs typeface="Times New Roman" panose="02020603050405020304" pitchFamily="18" charset="0"/>
              </a:rPr>
              <a:t>MÃ HÓA ĐIỀU CHẾ THANG ĐỘ XÁM</a:t>
            </a:r>
            <a:endParaRPr lang="en-US" sz="6000" kern="100" dirty="0">
              <a:effectLst/>
              <a:latin typeface="Segoe UI "/>
              <a:ea typeface="Calibri" panose="020F0502020204030204" pitchFamily="34" charset="0"/>
              <a:cs typeface="Times New Roman" panose="02020603050405020304" pitchFamily="18" charset="0"/>
            </a:endParaRPr>
          </a:p>
          <a:p>
            <a:pPr lvl="0">
              <a:lnSpc>
                <a:spcPts val="8627"/>
              </a:lnSpc>
              <a:spcBef>
                <a:spcPct val="0"/>
              </a:spcBef>
            </a:pPr>
            <a:endParaRPr lang="en-US" sz="6000" u="none" spc="331" dirty="0">
              <a:solidFill>
                <a:srgbClr val="231F20"/>
              </a:solidFill>
              <a:latin typeface="Segoe UI "/>
              <a:ea typeface="Segoe UI Black" panose="020B0A02040204020203" pitchFamily="34" charset="0"/>
            </a:endParaRPr>
          </a:p>
        </p:txBody>
      </p:sp>
    </p:spTree>
    <p:extLst>
      <p:ext uri="{BB962C8B-B14F-4D97-AF65-F5344CB8AC3E}">
        <p14:creationId xmlns:p14="http://schemas.microsoft.com/office/powerpoint/2010/main" val="388172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00" b="27500"/>
          <a:stretch>
            <a:fillRect/>
          </a:stretch>
        </p:blipFill>
        <p:spPr>
          <a:xfrm>
            <a:off x="0" y="0"/>
            <a:ext cx="18288000" cy="10287000"/>
          </a:xfrm>
          <a:prstGeom prst="rect">
            <a:avLst/>
          </a:prstGeom>
        </p:spPr>
      </p:pic>
      <p:grpSp>
        <p:nvGrpSpPr>
          <p:cNvPr id="3" name="Group 3"/>
          <p:cNvGrpSpPr/>
          <p:nvPr/>
        </p:nvGrpSpPr>
        <p:grpSpPr>
          <a:xfrm>
            <a:off x="949325" y="1240155"/>
            <a:ext cx="8194040" cy="8674735"/>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grpSp>
        <p:nvGrpSpPr>
          <p:cNvPr id="6" name="Group 6"/>
          <p:cNvGrpSpPr/>
          <p:nvPr/>
        </p:nvGrpSpPr>
        <p:grpSpPr>
          <a:xfrm>
            <a:off x="1107440" y="1459759"/>
            <a:ext cx="8035925" cy="8187689"/>
            <a:chOff x="0" y="-19050"/>
            <a:chExt cx="812800" cy="1333745"/>
          </a:xfrm>
        </p:grpSpPr>
        <p:sp>
          <p:nvSpPr>
            <p:cNvPr id="7" name="Freeform 7"/>
            <p:cNvSpPr/>
            <p:nvPr/>
          </p:nvSpPr>
          <p:spPr>
            <a:xfrm>
              <a:off x="0" y="-17"/>
              <a:ext cx="796807" cy="1314712"/>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40" name="TextBox 39"/>
          <p:cNvSpPr txBox="1"/>
          <p:nvPr/>
        </p:nvSpPr>
        <p:spPr>
          <a:xfrm>
            <a:off x="1371600" y="1676400"/>
            <a:ext cx="7461885" cy="7047230"/>
          </a:xfrm>
          <a:prstGeom prst="rect">
            <a:avLst/>
          </a:prstGeom>
          <a:noFill/>
        </p:spPr>
        <p:txBody>
          <a:bodyPr wrap="square">
            <a:spAutoFit/>
          </a:bodyPr>
          <a:lstStyle/>
          <a:p>
            <a:pPr indent="457200"/>
            <a:r>
              <a:rPr sz="2800" dirty="0">
                <a:latin typeface="Montserrat Light" panose="00000400000000000000" pitchFamily="2" charset="0"/>
              </a:rPr>
              <a:t>Mã hóa điều chỉnh phân tách trang dữ liệu thành các khối có kích thước bằng nhau của số bit không đổi b. Mỗi khối này bao gồm số bit BẬT (1s) và TẮT (0s) bằng nhau và có khả năng mã hóa d bit người dùng. Do số lượng không đổi w của 1s, các mã như vậy cũng được gọi là mã trọng lượng không đổi. Dữ liệu người dùng được phát hiện bằng cách tìm kiếm các bit sáng nhất của một khối và xác định chúng là 1s. Do đó, một mã hóa điều chỉnh cụ thể có thể được đặc trưng bằng ba số (d, b, w). Bảng 1 cho thấy mã hóa điều chỉnh đơn giản nhất (1,2,1) thường được gọi là mã code sai biệt và mã (2,4,1) và mã nghịch đảo của nó</a:t>
            </a:r>
            <a:r>
              <a:rPr sz="3200" dirty="0">
                <a:latin typeface="Montserrat Light" panose="00000400000000000000" pitchFamily="2" charset="0"/>
              </a:rPr>
              <a:t>.</a:t>
            </a:r>
          </a:p>
        </p:txBody>
      </p:sp>
      <p:grpSp>
        <p:nvGrpSpPr>
          <p:cNvPr id="46" name="Group 3"/>
          <p:cNvGrpSpPr/>
          <p:nvPr/>
        </p:nvGrpSpPr>
        <p:grpSpPr>
          <a:xfrm>
            <a:off x="-7391400" y="260179"/>
            <a:ext cx="22021920" cy="1102567"/>
            <a:chOff x="0" y="0"/>
            <a:chExt cx="1876002" cy="218865"/>
          </a:xfrm>
        </p:grpSpPr>
        <p:sp>
          <p:nvSpPr>
            <p:cNvPr id="47"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8"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9" name="TextBox 30"/>
          <p:cNvSpPr txBox="1"/>
          <p:nvPr/>
        </p:nvSpPr>
        <p:spPr>
          <a:xfrm>
            <a:off x="381000" y="507379"/>
            <a:ext cx="12692020" cy="613438"/>
          </a:xfrm>
          <a:prstGeom prst="rect">
            <a:avLst/>
          </a:prstGeom>
        </p:spPr>
        <p:txBody>
          <a:bodyPr wrap="square" lIns="0" tIns="0" rIns="0" bIns="0" rtlCol="0" anchor="t">
            <a:spAutoFit/>
          </a:bodyPr>
          <a:lstStyle/>
          <a:p>
            <a:pPr>
              <a:lnSpc>
                <a:spcPct val="107000"/>
              </a:lnSpc>
              <a:spcAft>
                <a:spcPts val="800"/>
              </a:spcAft>
            </a:pPr>
            <a:r>
              <a:rPr lang="vi-VN" sz="40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4.1.</a:t>
            </a:r>
            <a:r>
              <a:rPr lang="vi-VN" sz="4000" b="1" dirty="0">
                <a:solidFill>
                  <a:schemeClr val="bg1"/>
                </a:solidFill>
                <a:effectLst/>
                <a:latin typeface="Times New Roman" panose="02020603050405020304" pitchFamily="18" charset="0"/>
                <a:ea typeface="Times New Roman" panose="02020603050405020304" pitchFamily="18" charset="0"/>
              </a:rPr>
              <a:t> </a:t>
            </a:r>
            <a:r>
              <a:rPr lang="vi-VN" sz="40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Khái niệm cơ bản về mã hóa điều chế </a:t>
            </a:r>
            <a:endParaRPr lang="en-US" sz="4000" kern="100" dirty="0">
              <a:solidFill>
                <a:schemeClr val="bg1"/>
              </a:solidFill>
              <a:effectLst/>
              <a:latin typeface="Segoe UI" panose="020B0502040204020203"/>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9471025" y="2155190"/>
            <a:ext cx="8388350" cy="56343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00" b="27500"/>
          <a:stretch>
            <a:fillRect/>
          </a:stretch>
        </p:blipFill>
        <p:spPr>
          <a:xfrm>
            <a:off x="0" y="0"/>
            <a:ext cx="18288000" cy="10287000"/>
          </a:xfrm>
          <a:prstGeom prst="rect">
            <a:avLst/>
          </a:prstGeom>
        </p:spPr>
      </p:pic>
      <p:grpSp>
        <p:nvGrpSpPr>
          <p:cNvPr id="3" name="Group 3"/>
          <p:cNvGrpSpPr/>
          <p:nvPr/>
        </p:nvGrpSpPr>
        <p:grpSpPr>
          <a:xfrm>
            <a:off x="1066800" y="1226589"/>
            <a:ext cx="16611600"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grpSp>
        <p:nvGrpSpPr>
          <p:cNvPr id="6" name="Group 6"/>
          <p:cNvGrpSpPr/>
          <p:nvPr/>
        </p:nvGrpSpPr>
        <p:grpSpPr>
          <a:xfrm>
            <a:off x="1563797" y="1941617"/>
            <a:ext cx="7341135" cy="6674964"/>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40" name="TextBox 39"/>
          <p:cNvSpPr txBox="1"/>
          <p:nvPr/>
        </p:nvSpPr>
        <p:spPr>
          <a:xfrm>
            <a:off x="1922145" y="2095500"/>
            <a:ext cx="6888480" cy="6415405"/>
          </a:xfrm>
          <a:prstGeom prst="rect">
            <a:avLst/>
          </a:prstGeom>
          <a:noFill/>
        </p:spPr>
        <p:txBody>
          <a:bodyPr wrap="square">
            <a:noAutofit/>
          </a:bodyPr>
          <a:lstStyle/>
          <a:p>
            <a:r>
              <a:rPr lang="vi-VN" sz="2800" dirty="0">
                <a:latin typeface="Montserrat Light" panose="00000400000000000000" pitchFamily="2" charset="0"/>
              </a:rPr>
              <a:t>Ví dụ, để mã hóa bất kỳ từ người dùng có kích thước d = 4, mã hóa điều chỉnh phải có khả năng phân biệt giữa ít nhất 2^4 = 16 từ khác nhau. Trong trường hợp d = 4, yêu cầu này được đáp ứng bằng một mã có kích thước khối b = 6 và trọng lượng w = 3, vì (6 chọn 3) = 20 &gt; 16. Do đó, kỹ thuật này thực hiện phát hiện ngưỡng cục bộ và do đó giảm lỗi bit do biến thiên cường độ không gian. Hơn nữa, kỹ thuật này đảm bảo độ sáng w/b không đổi của tất cả các trang dữ liệu.</a:t>
            </a:r>
          </a:p>
        </p:txBody>
      </p:sp>
      <p:grpSp>
        <p:nvGrpSpPr>
          <p:cNvPr id="46" name="Group 3"/>
          <p:cNvGrpSpPr/>
          <p:nvPr/>
        </p:nvGrpSpPr>
        <p:grpSpPr>
          <a:xfrm>
            <a:off x="-7391400" y="260179"/>
            <a:ext cx="23622000" cy="1255338"/>
            <a:chOff x="0" y="0"/>
            <a:chExt cx="1876002" cy="218865"/>
          </a:xfrm>
        </p:grpSpPr>
        <p:sp>
          <p:nvSpPr>
            <p:cNvPr id="47"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8"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9" name="TextBox 30"/>
          <p:cNvSpPr txBox="1"/>
          <p:nvPr/>
        </p:nvSpPr>
        <p:spPr>
          <a:xfrm>
            <a:off x="340928" y="388539"/>
            <a:ext cx="13756072" cy="823752"/>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4.1 </a:t>
            </a:r>
            <a:r>
              <a:rPr lang="en-US" sz="5400" b="1" kern="100" dirty="0" err="1">
                <a:solidFill>
                  <a:schemeClr val="bg1"/>
                </a:solidFill>
                <a:latin typeface="Segoe UI" panose="020B0502040204020203"/>
                <a:ea typeface="Calibri" panose="020F0502020204030204" pitchFamily="34" charset="0"/>
                <a:cs typeface="Times New Roman" panose="02020603050405020304" pitchFamily="18" charset="0"/>
              </a:rPr>
              <a:t>Khái</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latin typeface="Segoe UI" panose="020B0502040204020203"/>
                <a:ea typeface="Calibri" panose="020F0502020204030204" pitchFamily="34" charset="0"/>
                <a:cs typeface="Times New Roman" panose="02020603050405020304" pitchFamily="18" charset="0"/>
              </a:rPr>
              <a:t>niệm</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latin typeface="Segoe UI" panose="020B0502040204020203"/>
                <a:ea typeface="Calibri" panose="020F0502020204030204" pitchFamily="34" charset="0"/>
                <a:cs typeface="Times New Roman" panose="02020603050405020304" pitchFamily="18" charset="0"/>
              </a:rPr>
              <a:t>cơ</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latin typeface="Segoe UI" panose="020B0502040204020203"/>
                <a:ea typeface="Calibri" panose="020F0502020204030204" pitchFamily="34" charset="0"/>
                <a:cs typeface="Times New Roman" panose="02020603050405020304" pitchFamily="18" charset="0"/>
              </a:rPr>
              <a:t>bản</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latin typeface="Segoe UI" panose="020B0502040204020203"/>
                <a:ea typeface="Calibri" panose="020F0502020204030204" pitchFamily="34" charset="0"/>
                <a:cs typeface="Times New Roman" panose="02020603050405020304" pitchFamily="18" charset="0"/>
              </a:rPr>
              <a:t>về</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latin typeface="Segoe UI" panose="020B0502040204020203"/>
                <a:ea typeface="Calibri" panose="020F0502020204030204" pitchFamily="34" charset="0"/>
                <a:cs typeface="Times New Roman" panose="02020603050405020304" pitchFamily="18" charset="0"/>
              </a:rPr>
              <a:t>mã</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latin typeface="Segoe UI" panose="020B0502040204020203"/>
                <a:ea typeface="Calibri" panose="020F0502020204030204" pitchFamily="34" charset="0"/>
                <a:cs typeface="Times New Roman" panose="02020603050405020304" pitchFamily="18" charset="0"/>
              </a:rPr>
              <a:t>hóa</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latin typeface="Segoe UI" panose="020B0502040204020203"/>
                <a:ea typeface="Calibri" panose="020F0502020204030204" pitchFamily="34" charset="0"/>
                <a:cs typeface="Times New Roman" panose="02020603050405020304" pitchFamily="18" charset="0"/>
              </a:rPr>
              <a:t>điều</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latin typeface="Segoe UI" panose="020B0502040204020203"/>
                <a:ea typeface="Calibri" panose="020F0502020204030204" pitchFamily="34" charset="0"/>
                <a:cs typeface="Times New Roman" panose="02020603050405020304" pitchFamily="18" charset="0"/>
              </a:rPr>
              <a:t>chế</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endParaRPr lang="en-US" sz="5400" kern="100" dirty="0">
              <a:solidFill>
                <a:schemeClr val="bg1"/>
              </a:solidFill>
              <a:effectLst/>
              <a:latin typeface="Segoe UI" panose="020B0502040204020203"/>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10591800" y="3619500"/>
            <a:ext cx="4407535" cy="1827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00" b="27500"/>
          <a:stretch>
            <a:fillRect/>
          </a:stretch>
        </p:blipFill>
        <p:spPr>
          <a:xfrm>
            <a:off x="0" y="0"/>
            <a:ext cx="18288000" cy="10287000"/>
          </a:xfrm>
          <a:prstGeom prst="rect">
            <a:avLst/>
          </a:prstGeom>
        </p:spPr>
      </p:pic>
      <p:grpSp>
        <p:nvGrpSpPr>
          <p:cNvPr id="3" name="Group 3"/>
          <p:cNvGrpSpPr/>
          <p:nvPr/>
        </p:nvGrpSpPr>
        <p:grpSpPr>
          <a:xfrm>
            <a:off x="1066800" y="1276754"/>
            <a:ext cx="16611600"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grpSp>
        <p:nvGrpSpPr>
          <p:cNvPr id="6" name="Group 6"/>
          <p:cNvGrpSpPr/>
          <p:nvPr/>
        </p:nvGrpSpPr>
        <p:grpSpPr>
          <a:xfrm>
            <a:off x="1564005" y="1941830"/>
            <a:ext cx="15476220" cy="4110355"/>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40" name="TextBox 39"/>
          <p:cNvSpPr txBox="1"/>
          <p:nvPr/>
        </p:nvSpPr>
        <p:spPr>
          <a:xfrm>
            <a:off x="1922145" y="2095500"/>
            <a:ext cx="15057120" cy="3950335"/>
          </a:xfrm>
          <a:prstGeom prst="rect">
            <a:avLst/>
          </a:prstGeom>
          <a:noFill/>
        </p:spPr>
        <p:txBody>
          <a:bodyPr wrap="square">
            <a:noAutofit/>
          </a:bodyPr>
          <a:lstStyle/>
          <a:p>
            <a:pPr indent="457200"/>
            <a:r>
              <a:rPr lang="vi-VN" sz="2800" dirty="0">
                <a:latin typeface="Montserrat Light" panose="00000400000000000000" pitchFamily="2" charset="0"/>
              </a:rPr>
              <a:t>Ý tưởng cơ bản của mã hóa điều chỉnh mức xám là tăng tỷ lệ mã trong khi tỷ lệ lỗi bit (BER) vẫn thấp bằng cách cho phép sử dụng nhiều hơn hai giá trị mức xám rời rạc (1s và 0s) trong một trang dữ liệu. Mỗi bit khối có khả năng hiển thị bất kỳ giá trị mức xám nào của n giá trị mức xám khác nhau của trọng lượng w1,...,n, nơi wi² [0, 1] là độ sáng tương đối của giá trị mức xám thứ i. Ngoài ra, tần số tuyệt đối của các giá trị mức xám khác nhau trên mỗi khối được cho là không đổi để đảm bảo độ sáng đồng đều của mỗi trang dữ liệu.</a:t>
            </a:r>
          </a:p>
          <a:p>
            <a:pPr indent="457200"/>
            <a:r>
              <a:rPr lang="vi-VN" sz="2800" dirty="0">
                <a:latin typeface="Montserrat Light" panose="00000400000000000000" pitchFamily="2" charset="0"/>
              </a:rPr>
              <a:t>Quy tắc xây dựng chung cho bất kỳ mã có trọng số không đổi có thể được viết dưới dạng</a:t>
            </a:r>
          </a:p>
        </p:txBody>
      </p:sp>
      <p:grpSp>
        <p:nvGrpSpPr>
          <p:cNvPr id="46" name="Group 3"/>
          <p:cNvGrpSpPr/>
          <p:nvPr/>
        </p:nvGrpSpPr>
        <p:grpSpPr>
          <a:xfrm>
            <a:off x="-7391400" y="260179"/>
            <a:ext cx="23622000" cy="1255338"/>
            <a:chOff x="0" y="0"/>
            <a:chExt cx="1876002" cy="218865"/>
          </a:xfrm>
        </p:grpSpPr>
        <p:sp>
          <p:nvSpPr>
            <p:cNvPr id="47"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8"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9" name="TextBox 30"/>
          <p:cNvSpPr txBox="1"/>
          <p:nvPr/>
        </p:nvSpPr>
        <p:spPr>
          <a:xfrm>
            <a:off x="340928" y="388539"/>
            <a:ext cx="13756072" cy="888365"/>
          </a:xfrm>
          <a:prstGeom prst="rect">
            <a:avLst/>
          </a:prstGeom>
        </p:spPr>
        <p:txBody>
          <a:bodyPr wrap="square" lIns="0" tIns="0" rIns="0" bIns="0" rtlCol="0" anchor="t">
            <a:spAutoFit/>
          </a:bodyPr>
          <a:lstStyle/>
          <a:p>
            <a:pPr>
              <a:lnSpc>
                <a:spcPct val="107000"/>
              </a:lnSpc>
              <a:spcAft>
                <a:spcPts val="800"/>
              </a:spcAft>
            </a:pPr>
            <a:r>
              <a:rPr lang="en-US" sz="5400" b="1" kern="100">
                <a:solidFill>
                  <a:schemeClr val="bg1"/>
                </a:solidFill>
                <a:latin typeface="Segoe UI" panose="020B0502040204020203"/>
                <a:ea typeface="Calibri" panose="020F0502020204030204" pitchFamily="34" charset="0"/>
                <a:cs typeface="Times New Roman" panose="02020603050405020304" pitchFamily="18" charset="0"/>
              </a:rPr>
              <a:t>4.2. Triển khai giá trị mức xám</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endParaRPr lang="en-US" sz="5400" kern="100" dirty="0">
              <a:solidFill>
                <a:schemeClr val="bg1"/>
              </a:solidFill>
              <a:effectLst/>
              <a:latin typeface="Segoe UI" panose="020B0502040204020203"/>
              <a:ea typeface="Calibri" panose="020F0502020204030204" pitchFamily="34" charset="0"/>
              <a:cs typeface="Times New Roman" panose="02020603050405020304" pitchFamily="18" charset="0"/>
            </a:endParaRPr>
          </a:p>
        </p:txBody>
      </p:sp>
      <p:pic>
        <p:nvPicPr>
          <p:cNvPr id="10" name="Picture 1"/>
          <p:cNvPicPr>
            <a:picLocks noChangeAspect="1"/>
          </p:cNvPicPr>
          <p:nvPr/>
        </p:nvPicPr>
        <p:blipFill>
          <a:blip r:embed="rId3"/>
          <a:stretch>
            <a:fillRect/>
          </a:stretch>
        </p:blipFill>
        <p:spPr>
          <a:xfrm>
            <a:off x="2743200" y="6169025"/>
            <a:ext cx="13011150" cy="1468755"/>
          </a:xfrm>
          <a:prstGeom prst="rect">
            <a:avLst/>
          </a:prstGeom>
          <a:noFill/>
          <a:ln>
            <a:noFill/>
          </a:ln>
        </p:spPr>
      </p:pic>
      <p:sp>
        <p:nvSpPr>
          <p:cNvPr id="11" name="TextBox 39"/>
          <p:cNvSpPr txBox="1"/>
          <p:nvPr/>
        </p:nvSpPr>
        <p:spPr>
          <a:xfrm>
            <a:off x="1436370" y="7810500"/>
            <a:ext cx="15319375" cy="1413510"/>
          </a:xfrm>
          <a:prstGeom prst="rect">
            <a:avLst/>
          </a:prstGeom>
          <a:noFill/>
        </p:spPr>
        <p:txBody>
          <a:bodyPr wrap="square">
            <a:noAutofit/>
          </a:bodyPr>
          <a:lstStyle/>
          <a:p>
            <a:pPr indent="457200"/>
            <a:r>
              <a:rPr lang="vi-VN" sz="2800" dirty="0">
                <a:latin typeface="Montserrat Light" panose="00000400000000000000" pitchFamily="2" charset="0"/>
              </a:rPr>
              <a:t>Trong đó, b là số bit trên mỗi khối và mi là tần số tuyệt đối của giá trị mức xám thứ i. </a:t>
            </a:r>
          </a:p>
        </p:txBody>
      </p:sp>
      <p:grpSp>
        <p:nvGrpSpPr>
          <p:cNvPr id="12" name="Group 6"/>
          <p:cNvGrpSpPr/>
          <p:nvPr/>
        </p:nvGrpSpPr>
        <p:grpSpPr>
          <a:xfrm>
            <a:off x="1564005" y="7753985"/>
            <a:ext cx="15737205" cy="980440"/>
            <a:chOff x="0" y="0"/>
            <a:chExt cx="819040" cy="1259993"/>
          </a:xfrm>
        </p:grpSpPr>
        <p:sp>
          <p:nvSpPr>
            <p:cNvPr id="13"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14" name="TextBox 8"/>
            <p:cNvSpPr txBox="1"/>
            <p:nvPr/>
          </p:nvSpPr>
          <p:spPr>
            <a:xfrm>
              <a:off x="6240" y="268165"/>
              <a:ext cx="812800" cy="831850"/>
            </a:xfrm>
            <a:prstGeom prst="rect">
              <a:avLst/>
            </a:prstGeom>
          </p:spPr>
          <p:txBody>
            <a:bodyPr lIns="50800" tIns="50800" rIns="50800" bIns="50800" rtlCol="0" anchor="ctr"/>
            <a:lstStyle/>
            <a:p>
              <a:pPr algn="ctr">
                <a:lnSpc>
                  <a:spcPts val="2860"/>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00" b="27500"/>
          <a:stretch>
            <a:fillRect/>
          </a:stretch>
        </p:blipFill>
        <p:spPr>
          <a:xfrm>
            <a:off x="0" y="0"/>
            <a:ext cx="18288000" cy="10287000"/>
          </a:xfrm>
          <a:prstGeom prst="rect">
            <a:avLst/>
          </a:prstGeom>
        </p:spPr>
      </p:pic>
      <p:grpSp>
        <p:nvGrpSpPr>
          <p:cNvPr id="3" name="Group 3"/>
          <p:cNvGrpSpPr/>
          <p:nvPr/>
        </p:nvGrpSpPr>
        <p:grpSpPr>
          <a:xfrm>
            <a:off x="1066800" y="1276754"/>
            <a:ext cx="16611600"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grpSp>
        <p:nvGrpSpPr>
          <p:cNvPr id="6" name="Group 6"/>
          <p:cNvGrpSpPr/>
          <p:nvPr/>
        </p:nvGrpSpPr>
        <p:grpSpPr>
          <a:xfrm>
            <a:off x="1564005" y="1941830"/>
            <a:ext cx="8691880" cy="6779895"/>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40" name="TextBox 39"/>
          <p:cNvSpPr txBox="1"/>
          <p:nvPr/>
        </p:nvSpPr>
        <p:spPr>
          <a:xfrm>
            <a:off x="1905000" y="1943100"/>
            <a:ext cx="7870825" cy="6648450"/>
          </a:xfrm>
          <a:prstGeom prst="rect">
            <a:avLst/>
          </a:prstGeom>
          <a:noFill/>
        </p:spPr>
        <p:txBody>
          <a:bodyPr wrap="square">
            <a:noAutofit/>
          </a:bodyPr>
          <a:lstStyle/>
          <a:p>
            <a:pPr indent="457200"/>
            <a:endParaRPr lang="vi-VN" sz="2800" dirty="0">
              <a:latin typeface="Montserrat Light" panose="00000400000000000000" pitchFamily="2" charset="0"/>
            </a:endParaRPr>
          </a:p>
          <a:p>
            <a:pPr indent="457200"/>
            <a:r>
              <a:rPr lang="vi-VN" sz="3200" dirty="0">
                <a:latin typeface="Montserrat Light" panose="00000400000000000000" pitchFamily="2" charset="0"/>
              </a:rPr>
              <a:t>Ví dụ, một từ người dùng gồm 6 bit có thể là bất kỳ một từ tập hợp 2^6 = 64 từ. Do đó, khi sử dụng 3 giá trị mức xám, mỗi khối phải bao gồm ít nhất b = 6 bit. Trong trường hợp này, số lượng lớn nhất của các từ mã có thể biểu diễn là 120. Một sự phong phú như vậy là một đặc điểm điển hình của các mã hóa điều chỉnh này và nó gợi ý việc triển khai mã sửa lỗi mềm hoặc tăng khoảng cách Hamming. </a:t>
            </a:r>
          </a:p>
        </p:txBody>
      </p:sp>
      <p:grpSp>
        <p:nvGrpSpPr>
          <p:cNvPr id="46" name="Group 3"/>
          <p:cNvGrpSpPr/>
          <p:nvPr/>
        </p:nvGrpSpPr>
        <p:grpSpPr>
          <a:xfrm>
            <a:off x="-7391400" y="260179"/>
            <a:ext cx="23622000" cy="1255338"/>
            <a:chOff x="0" y="0"/>
            <a:chExt cx="1876002" cy="218865"/>
          </a:xfrm>
        </p:grpSpPr>
        <p:sp>
          <p:nvSpPr>
            <p:cNvPr id="47"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8"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9" name="TextBox 30"/>
          <p:cNvSpPr txBox="1"/>
          <p:nvPr/>
        </p:nvSpPr>
        <p:spPr>
          <a:xfrm>
            <a:off x="340928" y="388539"/>
            <a:ext cx="13756072" cy="888365"/>
          </a:xfrm>
          <a:prstGeom prst="rect">
            <a:avLst/>
          </a:prstGeom>
        </p:spPr>
        <p:txBody>
          <a:bodyPr wrap="square" lIns="0" tIns="0" rIns="0" bIns="0" rtlCol="0" anchor="t">
            <a:spAutoFit/>
          </a:bodyPr>
          <a:lstStyle/>
          <a:p>
            <a:pPr>
              <a:lnSpc>
                <a:spcPct val="107000"/>
              </a:lnSpc>
              <a:spcAft>
                <a:spcPts val="800"/>
              </a:spcAft>
            </a:pPr>
            <a:r>
              <a:rPr lang="en-US" sz="5400" b="1" kern="100">
                <a:solidFill>
                  <a:schemeClr val="bg1"/>
                </a:solidFill>
                <a:latin typeface="Segoe UI" panose="020B0502040204020203"/>
                <a:ea typeface="Calibri" panose="020F0502020204030204" pitchFamily="34" charset="0"/>
                <a:cs typeface="Times New Roman" panose="02020603050405020304" pitchFamily="18" charset="0"/>
              </a:rPr>
              <a:t>4.2. Triển khai giá trị mức xám</a:t>
            </a: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 </a:t>
            </a:r>
            <a:endParaRPr lang="en-US" sz="5400" kern="100" dirty="0">
              <a:solidFill>
                <a:schemeClr val="bg1"/>
              </a:solidFill>
              <a:effectLst/>
              <a:latin typeface="Segoe UI" panose="020B0502040204020203"/>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10507980" y="2425700"/>
            <a:ext cx="6489065" cy="58623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7500" b="27500"/>
          <a:stretch>
            <a:fillRect/>
          </a:stretch>
        </p:blipFill>
        <p:spPr>
          <a:xfrm>
            <a:off x="0" y="0"/>
            <a:ext cx="18288000" cy="10287000"/>
          </a:xfrm>
          <a:prstGeom prst="rect">
            <a:avLst/>
          </a:prstGeom>
        </p:spPr>
      </p:pic>
      <p:sp>
        <p:nvSpPr>
          <p:cNvPr id="5" name="TextBox 5"/>
          <p:cNvSpPr txBox="1"/>
          <p:nvPr/>
        </p:nvSpPr>
        <p:spPr>
          <a:xfrm>
            <a:off x="6455727" y="7337219"/>
            <a:ext cx="3086101" cy="3158430"/>
          </a:xfrm>
          <a:prstGeom prst="rect">
            <a:avLst/>
          </a:prstGeom>
        </p:spPr>
        <p:txBody>
          <a:bodyPr lIns="50800" tIns="50800" rIns="50800" bIns="50800" rtlCol="0" anchor="ctr"/>
          <a:lstStyle/>
          <a:p>
            <a:pPr marL="0" lvl="0" indent="0" algn="ctr">
              <a:lnSpc>
                <a:spcPts val="2860"/>
              </a:lnSpc>
              <a:spcBef>
                <a:spcPct val="0"/>
              </a:spcBef>
            </a:pPr>
            <a:endParaRPr/>
          </a:p>
        </p:txBody>
      </p:sp>
      <p:grpSp>
        <p:nvGrpSpPr>
          <p:cNvPr id="12" name="Group 12"/>
          <p:cNvGrpSpPr/>
          <p:nvPr/>
        </p:nvGrpSpPr>
        <p:grpSpPr>
          <a:xfrm>
            <a:off x="1143000" y="4229100"/>
            <a:ext cx="16437928" cy="2286000"/>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15" name="TextBox 15"/>
          <p:cNvSpPr txBox="1"/>
          <p:nvPr/>
        </p:nvSpPr>
        <p:spPr>
          <a:xfrm>
            <a:off x="1502728" y="4393429"/>
            <a:ext cx="16078200" cy="2121671"/>
          </a:xfrm>
          <a:prstGeom prst="rect">
            <a:avLst/>
          </a:prstGeom>
        </p:spPr>
        <p:txBody>
          <a:bodyPr wrap="square" lIns="0" tIns="0" rIns="0" bIns="0" rtlCol="0" anchor="t">
            <a:spAutoFit/>
          </a:bodyPr>
          <a:lstStyle/>
          <a:p>
            <a:pPr lvl="0">
              <a:lnSpc>
                <a:spcPts val="8625"/>
              </a:lnSpc>
              <a:spcBef>
                <a:spcPct val="0"/>
              </a:spcBef>
            </a:pPr>
            <a:r>
              <a:rPr lang="en-US" sz="6600" b="1" spc="331" dirty="0">
                <a:solidFill>
                  <a:srgbClr val="231F20"/>
                </a:solidFill>
                <a:latin typeface="Segoe UI" panose="020B0502040204020203"/>
                <a:ea typeface="Segoe UI Black" panose="020B0A02040204020203" pitchFamily="34" charset="0"/>
              </a:rPr>
              <a:t>5</a:t>
            </a:r>
            <a:r>
              <a:rPr lang="en-US" sz="6600" b="1" u="none" spc="331" dirty="0">
                <a:solidFill>
                  <a:srgbClr val="231F20"/>
                </a:solidFill>
                <a:latin typeface="Segoe UI" panose="020B0502040204020203"/>
                <a:ea typeface="Segoe UI Black" panose="020B0A02040204020203" pitchFamily="34" charset="0"/>
              </a:rPr>
              <a:t>. </a:t>
            </a:r>
            <a:r>
              <a:rPr lang="en-US" sz="6600" b="1" spc="331" dirty="0">
                <a:solidFill>
                  <a:srgbClr val="231F20"/>
                </a:solidFill>
                <a:latin typeface="Segoe UI" panose="020B0502040204020203"/>
                <a:ea typeface="Segoe UI Black" panose="020B0A02040204020203" pitchFamily="34" charset="0"/>
              </a:rPr>
              <a:t>MÃ HÓA DỮ LIỆU TRONG CÁC HỆ THỐNG MÃ HÓA PHA.</a:t>
            </a:r>
            <a:endParaRPr lang="en-US" sz="5400" u="none" spc="331" dirty="0">
              <a:solidFill>
                <a:srgbClr val="231F20"/>
              </a:solidFill>
              <a:latin typeface="Segoe UI" panose="020B0502040204020203"/>
              <a:ea typeface="Segoe UI Black" panose="020B0A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8288000" cy="10256868"/>
          </a:xfrm>
          <a:prstGeom prst="rect">
            <a:avLst/>
          </a:prstGeom>
        </p:spPr>
      </p:pic>
      <p:sp>
        <p:nvSpPr>
          <p:cNvPr id="15" name="Tán cây 2"/>
          <p:cNvSpPr/>
          <p:nvPr/>
        </p:nvSpPr>
        <p:spPr>
          <a:xfrm>
            <a:off x="13338900" y="4843562"/>
            <a:ext cx="2650275" cy="4210431"/>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4" name="Thân cây 2"/>
          <p:cNvSpPr/>
          <p:nvPr/>
        </p:nvSpPr>
        <p:spPr>
          <a:xfrm>
            <a:off x="14420732" y="7591572"/>
            <a:ext cx="451602" cy="2669307"/>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8" name="Tán cây 1"/>
          <p:cNvSpPr/>
          <p:nvPr/>
        </p:nvSpPr>
        <p:spPr>
          <a:xfrm>
            <a:off x="16705669" y="6481079"/>
            <a:ext cx="1673963" cy="3073623"/>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7" name="Thân cây 1"/>
          <p:cNvSpPr/>
          <p:nvPr/>
        </p:nvSpPr>
        <p:spPr>
          <a:xfrm>
            <a:off x="17305221" y="7957455"/>
            <a:ext cx="451722" cy="2358564"/>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6" name="Thân cây 2.2"/>
          <p:cNvSpPr/>
          <p:nvPr/>
        </p:nvSpPr>
        <p:spPr>
          <a:xfrm>
            <a:off x="15954166" y="6148247"/>
            <a:ext cx="547322" cy="4344159"/>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7" name="Tán cây 2.2"/>
          <p:cNvSpPr/>
          <p:nvPr/>
        </p:nvSpPr>
        <p:spPr>
          <a:xfrm>
            <a:off x="14733269" y="3128197"/>
            <a:ext cx="2912765" cy="5301632"/>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43" name="Rectangle 42"/>
          <p:cNvSpPr/>
          <p:nvPr/>
        </p:nvSpPr>
        <p:spPr>
          <a:xfrm rot="16200000">
            <a:off x="4223659" y="-3788233"/>
            <a:ext cx="9840686" cy="17852576"/>
          </a:xfrm>
          <a:prstGeom prst="rect">
            <a:avLst/>
          </a:prstGeom>
          <a:noFill/>
          <a:ln w="57150">
            <a:solidFill>
              <a:srgbClr val="3A9C95"/>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42" name="Tán cây 2"/>
          <p:cNvSpPr/>
          <p:nvPr/>
        </p:nvSpPr>
        <p:spPr>
          <a:xfrm>
            <a:off x="133874" y="4843562"/>
            <a:ext cx="2650275" cy="4210431"/>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46" name="Thân cây 2"/>
          <p:cNvSpPr/>
          <p:nvPr/>
        </p:nvSpPr>
        <p:spPr>
          <a:xfrm>
            <a:off x="1215705" y="7591572"/>
            <a:ext cx="451602" cy="2669307"/>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47" name="Tán cây 1"/>
          <p:cNvSpPr/>
          <p:nvPr/>
        </p:nvSpPr>
        <p:spPr>
          <a:xfrm>
            <a:off x="3168064" y="6481079"/>
            <a:ext cx="1673963" cy="3073623"/>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49" name="Thân cây 1"/>
          <p:cNvSpPr/>
          <p:nvPr/>
        </p:nvSpPr>
        <p:spPr>
          <a:xfrm>
            <a:off x="4100195" y="7957455"/>
            <a:ext cx="451722" cy="2358564"/>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50" name="Thân cây 2.2"/>
          <p:cNvSpPr/>
          <p:nvPr/>
        </p:nvSpPr>
        <p:spPr>
          <a:xfrm>
            <a:off x="2749139" y="6148247"/>
            <a:ext cx="547322" cy="4344159"/>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1" name="Tán cây 2.2"/>
          <p:cNvSpPr/>
          <p:nvPr/>
        </p:nvSpPr>
        <p:spPr>
          <a:xfrm>
            <a:off x="1528243" y="3128197"/>
            <a:ext cx="2912765" cy="5301632"/>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2" name="!!vuong 1"/>
          <p:cNvSpPr/>
          <p:nvPr/>
        </p:nvSpPr>
        <p:spPr>
          <a:xfrm rot="10800000">
            <a:off x="3581400" y="444519"/>
            <a:ext cx="10972800" cy="1055108"/>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4" name="Hộp Văn bản 3"/>
          <p:cNvSpPr txBox="1"/>
          <p:nvPr/>
        </p:nvSpPr>
        <p:spPr>
          <a:xfrm>
            <a:off x="3771900" y="764634"/>
            <a:ext cx="10591800" cy="552972"/>
          </a:xfrm>
          <a:prstGeom prst="rect">
            <a:avLst/>
          </a:prstGeom>
          <a:noFill/>
        </p:spPr>
        <p:txBody>
          <a:bodyPr wrap="square">
            <a:spAutoFit/>
          </a:bodyPr>
          <a:lstStyle/>
          <a:p>
            <a:pPr algn="ctr">
              <a:lnSpc>
                <a:spcPct val="107000"/>
              </a:lnSpc>
            </a:pPr>
            <a:r>
              <a:rPr lang="en-US" sz="3000" b="1" kern="100" dirty="0">
                <a:solidFill>
                  <a:srgbClr val="019299"/>
                </a:solidFill>
                <a:latin typeface="Times New Roman" panose="02020603050405020304" pitchFamily="18" charset="0"/>
                <a:ea typeface="Calibri" panose="020F0502020204030204" pitchFamily="34" charset="0"/>
              </a:rPr>
              <a:t>MÃ HÓA DỮ LIỆU TRONG CÁC HỆ THỐNG MÃ HÓA PHA</a:t>
            </a:r>
            <a:endParaRPr lang="vi-VN" sz="3000" b="1" kern="100" dirty="0">
              <a:solidFill>
                <a:srgbClr val="019299"/>
              </a:solidFill>
              <a:latin typeface="Times New Roman" panose="02020603050405020304" pitchFamily="18" charset="0"/>
              <a:ea typeface="Calibri" panose="020F0502020204030204" pitchFamily="34" charset="0"/>
            </a:endParaRPr>
          </a:p>
        </p:txBody>
      </p:sp>
      <p:sp>
        <p:nvSpPr>
          <p:cNvPr id="21" name="Rectangle 20"/>
          <p:cNvSpPr/>
          <p:nvPr/>
        </p:nvSpPr>
        <p:spPr>
          <a:xfrm>
            <a:off x="2066294" y="2004617"/>
            <a:ext cx="14318940" cy="6266875"/>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5255" algn="ctr">
              <a:lnSpc>
                <a:spcPct val="107000"/>
              </a:lnSpc>
            </a:pPr>
            <a:r>
              <a:rPr lang="vi-VN" sz="44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Đây là mục tiêu chính của hệ thống bộ nhớ số lượng lớn để cung cấp một lượng bảo mật dữ liệu cao. Kỹ thuật mã hóa đơn giản trong hệ thống lưu trữ ba chiều khối lượng là chồng dữ liệu được lưu trữ bởi các mẫu pha ngẫu nhiên</a:t>
            </a:r>
            <a:endParaRPr lang="en-US" sz="44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135255" algn="ctr">
              <a:lnSpc>
                <a:spcPct val="107000"/>
              </a:lnSpc>
            </a:pPr>
            <a:endParaRPr lang="en-US" sz="4400" dirty="0">
              <a:solidFill>
                <a:schemeClr val="bg1"/>
              </a:solidFill>
              <a:effectLst/>
              <a:latin typeface="Montserrat Light" panose="00000400000000000000" pitchFamily="2"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17900" y="13687"/>
            <a:ext cx="18288000" cy="10287000"/>
          </a:xfrm>
          <a:prstGeom prst="rect">
            <a:avLst/>
          </a:prstGeom>
        </p:spPr>
      </p:pic>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dirty="0">
                <a:solidFill>
                  <a:srgbClr val="FF0000"/>
                </a:solidFill>
                <a:latin typeface="Archivo Black"/>
              </a:rPr>
              <a:t>NHÓM 6</a:t>
            </a:r>
          </a:p>
        </p:txBody>
      </p:sp>
      <p:sp>
        <p:nvSpPr>
          <p:cNvPr id="8" name="TextBox 8"/>
          <p:cNvSpPr txBox="1"/>
          <p:nvPr/>
        </p:nvSpPr>
        <p:spPr>
          <a:xfrm>
            <a:off x="1223271" y="5014904"/>
            <a:ext cx="1840320" cy="991362"/>
          </a:xfrm>
          <a:prstGeom prst="rect">
            <a:avLst/>
          </a:prstGeom>
        </p:spPr>
        <p:txBody>
          <a:bodyPr lIns="0" tIns="0" rIns="0" bIns="0" rtlCol="0" anchor="t">
            <a:spAutoFit/>
          </a:bodyPr>
          <a:lstStyle/>
          <a:p>
            <a:pPr marL="0" lvl="0" indent="0" algn="ctr">
              <a:lnSpc>
                <a:spcPts val="8627"/>
              </a:lnSpc>
              <a:spcBef>
                <a:spcPct val="0"/>
              </a:spcBef>
            </a:pPr>
            <a:r>
              <a:rPr lang="en-US" sz="6800" u="none" spc="331" dirty="0">
                <a:solidFill>
                  <a:srgbClr val="231F20"/>
                </a:solidFill>
                <a:latin typeface="Montserrat Classic Bold"/>
              </a:rPr>
              <a:t>01</a:t>
            </a:r>
          </a:p>
        </p:txBody>
      </p:sp>
      <p:sp>
        <p:nvSpPr>
          <p:cNvPr id="9" name="TextBox 9"/>
          <p:cNvSpPr txBox="1"/>
          <p:nvPr/>
        </p:nvSpPr>
        <p:spPr>
          <a:xfrm>
            <a:off x="2957972" y="5238080"/>
            <a:ext cx="5945821" cy="912237"/>
          </a:xfrm>
          <a:prstGeom prst="rect">
            <a:avLst/>
          </a:prstGeom>
        </p:spPr>
        <p:txBody>
          <a:bodyPr wrap="square" lIns="0" tIns="0" rIns="0" bIns="0" rtlCol="0" anchor="t">
            <a:spAutoFit/>
          </a:bodyPr>
          <a:lstStyle/>
          <a:p>
            <a:pPr algn="ctr">
              <a:lnSpc>
                <a:spcPts val="3483"/>
              </a:lnSpc>
            </a:pPr>
            <a:r>
              <a:rPr lang="en-US" sz="4000" spc="247" dirty="0">
                <a:solidFill>
                  <a:srgbClr val="231F20"/>
                </a:solidFill>
                <a:latin typeface="Montserrat Light"/>
              </a:rPr>
              <a:t>Nguyễn Đức Mạnh</a:t>
            </a:r>
          </a:p>
          <a:p>
            <a:pPr algn="ctr">
              <a:lnSpc>
                <a:spcPts val="3483"/>
              </a:lnSpc>
            </a:pPr>
            <a:r>
              <a:rPr lang="en-US" sz="4000" spc="247" dirty="0" err="1">
                <a:solidFill>
                  <a:srgbClr val="231F20"/>
                </a:solidFill>
                <a:latin typeface="Montserrat Light"/>
              </a:rPr>
              <a:t>Nhóm</a:t>
            </a:r>
            <a:r>
              <a:rPr lang="en-US" sz="4000" spc="247" dirty="0">
                <a:solidFill>
                  <a:srgbClr val="231F20"/>
                </a:solidFill>
                <a:latin typeface="Montserrat Light"/>
              </a:rPr>
              <a:t> </a:t>
            </a:r>
            <a:r>
              <a:rPr lang="en-US" sz="4000" spc="247" dirty="0" err="1">
                <a:solidFill>
                  <a:srgbClr val="231F20"/>
                </a:solidFill>
                <a:latin typeface="Montserrat Light"/>
              </a:rPr>
              <a:t>trưởng</a:t>
            </a:r>
            <a:endParaRPr lang="en-US" sz="4000" spc="247" dirty="0">
              <a:solidFill>
                <a:srgbClr val="231F20"/>
              </a:solidFill>
              <a:latin typeface="Montserrat Light"/>
            </a:endParaRPr>
          </a:p>
        </p:txBody>
      </p:sp>
      <p:sp>
        <p:nvSpPr>
          <p:cNvPr id="10" name="TextBox 10"/>
          <p:cNvSpPr txBox="1"/>
          <p:nvPr/>
        </p:nvSpPr>
        <p:spPr>
          <a:xfrm>
            <a:off x="1306559" y="6800303"/>
            <a:ext cx="1840320" cy="991362"/>
          </a:xfrm>
          <a:prstGeom prst="rect">
            <a:avLst/>
          </a:prstGeom>
        </p:spPr>
        <p:txBody>
          <a:bodyPr lIns="0" tIns="0" rIns="0" bIns="0" rtlCol="0" anchor="t">
            <a:spAutoFit/>
          </a:bodyPr>
          <a:lstStyle/>
          <a:p>
            <a:pPr marL="0" lvl="0" indent="0" algn="ctr">
              <a:lnSpc>
                <a:spcPts val="8627"/>
              </a:lnSpc>
              <a:spcBef>
                <a:spcPct val="0"/>
              </a:spcBef>
            </a:pPr>
            <a:r>
              <a:rPr lang="en-US" sz="6600" spc="331" dirty="0">
                <a:solidFill>
                  <a:srgbClr val="231F20"/>
                </a:solidFill>
                <a:latin typeface="Montserrat Classic Bold"/>
              </a:rPr>
              <a:t>02</a:t>
            </a:r>
          </a:p>
        </p:txBody>
      </p:sp>
      <p:sp>
        <p:nvSpPr>
          <p:cNvPr id="11" name="TextBox 11"/>
          <p:cNvSpPr txBox="1"/>
          <p:nvPr/>
        </p:nvSpPr>
        <p:spPr>
          <a:xfrm>
            <a:off x="2971224" y="6994898"/>
            <a:ext cx="5945822" cy="912237"/>
          </a:xfrm>
          <a:prstGeom prst="rect">
            <a:avLst/>
          </a:prstGeom>
        </p:spPr>
        <p:txBody>
          <a:bodyPr wrap="square" lIns="0" tIns="0" rIns="0" bIns="0" rtlCol="0" anchor="t">
            <a:spAutoFit/>
          </a:bodyPr>
          <a:lstStyle/>
          <a:p>
            <a:pPr algn="ctr">
              <a:lnSpc>
                <a:spcPts val="3483"/>
              </a:lnSpc>
            </a:pPr>
            <a:r>
              <a:rPr lang="en-US" sz="4000" spc="247" dirty="0">
                <a:solidFill>
                  <a:srgbClr val="231F20"/>
                </a:solidFill>
                <a:latin typeface="Montserrat Light"/>
              </a:rPr>
              <a:t>Nguyễn Thành </a:t>
            </a:r>
            <a:r>
              <a:rPr lang="en-US" sz="4000" spc="247" dirty="0" err="1">
                <a:solidFill>
                  <a:srgbClr val="231F20"/>
                </a:solidFill>
                <a:latin typeface="Montserrat Light"/>
              </a:rPr>
              <a:t>Phát</a:t>
            </a:r>
            <a:endParaRPr lang="en-US" sz="4000" spc="247" dirty="0">
              <a:solidFill>
                <a:srgbClr val="231F20"/>
              </a:solidFill>
              <a:latin typeface="Montserrat Light"/>
            </a:endParaRPr>
          </a:p>
          <a:p>
            <a:pPr algn="ctr">
              <a:lnSpc>
                <a:spcPts val="3483"/>
              </a:lnSpc>
            </a:pPr>
            <a:r>
              <a:rPr lang="en-US" sz="4000" spc="247" dirty="0">
                <a:solidFill>
                  <a:srgbClr val="231F20"/>
                </a:solidFill>
                <a:latin typeface="Montserrat Light"/>
              </a:rPr>
              <a:t>21010471</a:t>
            </a:r>
          </a:p>
        </p:txBody>
      </p:sp>
      <p:sp>
        <p:nvSpPr>
          <p:cNvPr id="12" name="TextBox 12"/>
          <p:cNvSpPr txBox="1"/>
          <p:nvPr/>
        </p:nvSpPr>
        <p:spPr>
          <a:xfrm>
            <a:off x="9945575" y="4998937"/>
            <a:ext cx="1840320" cy="991362"/>
          </a:xfrm>
          <a:prstGeom prst="rect">
            <a:avLst/>
          </a:prstGeom>
        </p:spPr>
        <p:txBody>
          <a:bodyPr lIns="0" tIns="0" rIns="0" bIns="0" rtlCol="0" anchor="t">
            <a:spAutoFit/>
          </a:bodyPr>
          <a:lstStyle/>
          <a:p>
            <a:pPr marL="0" lvl="0" indent="0" algn="ctr">
              <a:lnSpc>
                <a:spcPts val="8627"/>
              </a:lnSpc>
              <a:spcBef>
                <a:spcPct val="0"/>
              </a:spcBef>
            </a:pPr>
            <a:r>
              <a:rPr lang="en-US" sz="6600" spc="331" dirty="0">
                <a:solidFill>
                  <a:srgbClr val="231F20"/>
                </a:solidFill>
                <a:latin typeface="Montserrat Classic Bold"/>
              </a:rPr>
              <a:t>03</a:t>
            </a:r>
          </a:p>
        </p:txBody>
      </p:sp>
      <p:sp>
        <p:nvSpPr>
          <p:cNvPr id="13" name="TextBox 13"/>
          <p:cNvSpPr txBox="1"/>
          <p:nvPr/>
        </p:nvSpPr>
        <p:spPr>
          <a:xfrm>
            <a:off x="11458402" y="5276631"/>
            <a:ext cx="5359919" cy="912237"/>
          </a:xfrm>
          <a:prstGeom prst="rect">
            <a:avLst/>
          </a:prstGeom>
        </p:spPr>
        <p:txBody>
          <a:bodyPr wrap="square" lIns="0" tIns="0" rIns="0" bIns="0" rtlCol="0" anchor="t">
            <a:spAutoFit/>
          </a:bodyPr>
          <a:lstStyle/>
          <a:p>
            <a:pPr algn="ctr">
              <a:lnSpc>
                <a:spcPts val="3483"/>
              </a:lnSpc>
            </a:pPr>
            <a:r>
              <a:rPr lang="en-US" sz="4000" spc="247" dirty="0">
                <a:solidFill>
                  <a:srgbClr val="231F20"/>
                </a:solidFill>
                <a:latin typeface="Montserrat Light"/>
              </a:rPr>
              <a:t>Châu </a:t>
            </a:r>
            <a:r>
              <a:rPr lang="en-US" sz="4000" spc="247" dirty="0" err="1">
                <a:solidFill>
                  <a:srgbClr val="231F20"/>
                </a:solidFill>
                <a:latin typeface="Montserrat Light"/>
              </a:rPr>
              <a:t>Công</a:t>
            </a:r>
            <a:r>
              <a:rPr lang="en-US" sz="4000" spc="247" dirty="0">
                <a:solidFill>
                  <a:srgbClr val="231F20"/>
                </a:solidFill>
                <a:latin typeface="Montserrat Light"/>
              </a:rPr>
              <a:t> </a:t>
            </a:r>
            <a:r>
              <a:rPr lang="en-US" sz="4000" spc="247" dirty="0" err="1">
                <a:solidFill>
                  <a:srgbClr val="231F20"/>
                </a:solidFill>
                <a:latin typeface="Montserrat Light"/>
              </a:rPr>
              <a:t>Thoại</a:t>
            </a:r>
            <a:endParaRPr lang="en-US" sz="4000" spc="247" dirty="0">
              <a:solidFill>
                <a:srgbClr val="231F20"/>
              </a:solidFill>
              <a:latin typeface="Montserrat Light"/>
            </a:endParaRPr>
          </a:p>
          <a:p>
            <a:pPr algn="ctr">
              <a:lnSpc>
                <a:spcPts val="3483"/>
              </a:lnSpc>
            </a:pPr>
            <a:r>
              <a:rPr lang="en-US" sz="4000" spc="247" dirty="0">
                <a:solidFill>
                  <a:srgbClr val="231F20"/>
                </a:solidFill>
                <a:latin typeface="Montserrat Light"/>
              </a:rPr>
              <a:t>21009641</a:t>
            </a:r>
          </a:p>
        </p:txBody>
      </p:sp>
      <p:sp>
        <p:nvSpPr>
          <p:cNvPr id="14" name="TextBox 14"/>
          <p:cNvSpPr txBox="1"/>
          <p:nvPr/>
        </p:nvSpPr>
        <p:spPr>
          <a:xfrm>
            <a:off x="10013294" y="68106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04</a:t>
            </a:r>
          </a:p>
        </p:txBody>
      </p:sp>
      <p:sp>
        <p:nvSpPr>
          <p:cNvPr id="15" name="TextBox 15"/>
          <p:cNvSpPr txBox="1"/>
          <p:nvPr/>
        </p:nvSpPr>
        <p:spPr>
          <a:xfrm>
            <a:off x="11458402" y="7121940"/>
            <a:ext cx="5359919" cy="912237"/>
          </a:xfrm>
          <a:prstGeom prst="rect">
            <a:avLst/>
          </a:prstGeom>
        </p:spPr>
        <p:txBody>
          <a:bodyPr wrap="square" lIns="0" tIns="0" rIns="0" bIns="0" rtlCol="0" anchor="t">
            <a:spAutoFit/>
          </a:bodyPr>
          <a:lstStyle/>
          <a:p>
            <a:pPr algn="ctr">
              <a:lnSpc>
                <a:spcPts val="3483"/>
              </a:lnSpc>
            </a:pPr>
            <a:r>
              <a:rPr lang="en-US" sz="4000" spc="247" dirty="0" err="1">
                <a:solidFill>
                  <a:srgbClr val="231F20"/>
                </a:solidFill>
                <a:latin typeface="Montserrat Light"/>
              </a:rPr>
              <a:t>Trần</a:t>
            </a:r>
            <a:r>
              <a:rPr lang="en-US" sz="4000" spc="247" dirty="0">
                <a:solidFill>
                  <a:srgbClr val="231F20"/>
                </a:solidFill>
                <a:latin typeface="Montserrat Light"/>
              </a:rPr>
              <a:t> </a:t>
            </a:r>
            <a:r>
              <a:rPr lang="en-US" sz="4000" spc="247" dirty="0" err="1">
                <a:solidFill>
                  <a:srgbClr val="231F20"/>
                </a:solidFill>
                <a:latin typeface="Montserrat Light"/>
              </a:rPr>
              <a:t>Tuấn</a:t>
            </a:r>
            <a:r>
              <a:rPr lang="en-US" sz="4000" spc="247" dirty="0">
                <a:solidFill>
                  <a:srgbClr val="231F20"/>
                </a:solidFill>
                <a:latin typeface="Montserrat Light"/>
              </a:rPr>
              <a:t> Khang</a:t>
            </a:r>
          </a:p>
          <a:p>
            <a:pPr algn="ctr">
              <a:lnSpc>
                <a:spcPts val="3483"/>
              </a:lnSpc>
            </a:pPr>
            <a:r>
              <a:rPr lang="en-US" sz="4000" spc="247" dirty="0">
                <a:solidFill>
                  <a:srgbClr val="231F20"/>
                </a:solidFill>
                <a:latin typeface="Montserrat Light"/>
              </a:rPr>
              <a:t>21125481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ppt_w</p:attrName>
                                        </p:attrNameLst>
                                      </p:cBhvr>
                                      <p:tavLst>
                                        <p:tav tm="0" fmla="#ppt_w*sin(2.5*pi*$)">
                                          <p:val>
                                            <p:fltVal val="0"/>
                                          </p:val>
                                        </p:tav>
                                        <p:tav tm="100000">
                                          <p:val>
                                            <p:fltVal val="1"/>
                                          </p:val>
                                        </p:tav>
                                      </p:tavLst>
                                    </p:anim>
                                    <p:anim calcmode="lin" valueType="num">
                                      <p:cBhvr>
                                        <p:cTn id="9" dur="1000" fill="hold"/>
                                        <p:tgtEl>
                                          <p:spTgt spid="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ppt_w</p:attrName>
                                        </p:attrNameLst>
                                      </p:cBhvr>
                                      <p:tavLst>
                                        <p:tav tm="0" fmla="#ppt_w*sin(2.5*pi*$)">
                                          <p:val>
                                            <p:fltVal val="0"/>
                                          </p:val>
                                        </p:tav>
                                        <p:tav tm="100000">
                                          <p:val>
                                            <p:fltVal val="1"/>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ppt_w</p:attrName>
                                        </p:attrNameLst>
                                      </p:cBhvr>
                                      <p:tavLst>
                                        <p:tav tm="0" fmla="#ppt_w*sin(2.5*pi*$)">
                                          <p:val>
                                            <p:fltVal val="0"/>
                                          </p:val>
                                        </p:tav>
                                        <p:tav tm="100000">
                                          <p:val>
                                            <p:fltVal val="1"/>
                                          </p:val>
                                        </p:tav>
                                      </p:tavLst>
                                    </p:anim>
                                    <p:anim calcmode="lin" valueType="num">
                                      <p:cBhvr>
                                        <p:cTn id="19" dur="1000" fill="hold"/>
                                        <p:tgtEl>
                                          <p:spTgt spid="1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ppt_w</p:attrName>
                                        </p:attrNameLst>
                                      </p:cBhvr>
                                      <p:tavLst>
                                        <p:tav tm="0" fmla="#ppt_w*sin(2.5*pi*$)">
                                          <p:val>
                                            <p:fltVal val="0"/>
                                          </p:val>
                                        </p:tav>
                                        <p:tav tm="100000">
                                          <p:val>
                                            <p:fltVal val="1"/>
                                          </p:val>
                                        </p:tav>
                                      </p:tavLst>
                                    </p:anim>
                                    <p:anim calcmode="lin" valueType="num">
                                      <p:cBhvr>
                                        <p:cTn id="24" dur="1000" fill="hold"/>
                                        <p:tgtEl>
                                          <p:spTgt spid="1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ppt_w</p:attrName>
                                        </p:attrNameLst>
                                      </p:cBhvr>
                                      <p:tavLst>
                                        <p:tav tm="0" fmla="#ppt_w*sin(2.5*pi*$)">
                                          <p:val>
                                            <p:fltVal val="0"/>
                                          </p:val>
                                        </p:tav>
                                        <p:tav tm="100000">
                                          <p:val>
                                            <p:fltVal val="1"/>
                                          </p:val>
                                        </p:tav>
                                      </p:tavLst>
                                    </p:anim>
                                    <p:anim calcmode="lin" valueType="num">
                                      <p:cBhvr>
                                        <p:cTn id="29" dur="1000" fill="hold"/>
                                        <p:tgtEl>
                                          <p:spTgt spid="12"/>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ppt_w</p:attrName>
                                        </p:attrNameLst>
                                      </p:cBhvr>
                                      <p:tavLst>
                                        <p:tav tm="0" fmla="#ppt_w*sin(2.5*pi*$)">
                                          <p:val>
                                            <p:fltVal val="0"/>
                                          </p:val>
                                        </p:tav>
                                        <p:tav tm="100000">
                                          <p:val>
                                            <p:fltVal val="1"/>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ppt_w</p:attrName>
                                        </p:attrNameLst>
                                      </p:cBhvr>
                                      <p:tavLst>
                                        <p:tav tm="0" fmla="#ppt_w*sin(2.5*pi*$)">
                                          <p:val>
                                            <p:fltVal val="0"/>
                                          </p:val>
                                        </p:tav>
                                        <p:tav tm="100000">
                                          <p:val>
                                            <p:fltVal val="1"/>
                                          </p:val>
                                        </p:tav>
                                      </p:tavLst>
                                    </p:anim>
                                    <p:anim calcmode="lin" valueType="num">
                                      <p:cBhvr>
                                        <p:cTn id="44" dur="1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sp>
        <p:nvSpPr>
          <p:cNvPr id="3" name="Freeform 3"/>
          <p:cNvSpPr/>
          <p:nvPr/>
        </p:nvSpPr>
        <p:spPr>
          <a:xfrm rot="2663380">
            <a:off x="8657867" y="-2638025"/>
            <a:ext cx="13471756" cy="7273734"/>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22" name="Group 22"/>
          <p:cNvGrpSpPr/>
          <p:nvPr/>
        </p:nvGrpSpPr>
        <p:grpSpPr>
          <a:xfrm>
            <a:off x="513019" y="2171145"/>
            <a:ext cx="9297640" cy="2514469"/>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4" name="TextBox 24"/>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28" name="TextBox 28"/>
          <p:cNvSpPr txBox="1"/>
          <p:nvPr/>
        </p:nvSpPr>
        <p:spPr>
          <a:xfrm>
            <a:off x="809609" y="2446894"/>
            <a:ext cx="8987105" cy="1969770"/>
          </a:xfrm>
          <a:prstGeom prst="rect">
            <a:avLst/>
          </a:prstGeom>
        </p:spPr>
        <p:txBody>
          <a:bodyPr wrap="square" lIns="0" tIns="0" rIns="0" bIns="0" rtlCol="0" anchor="t">
            <a:spAutoFit/>
          </a:bodyPr>
          <a:lstStyle/>
          <a:p>
            <a:pPr>
              <a:spcAft>
                <a:spcPts val="800"/>
              </a:spcAft>
            </a:pPr>
            <a:r>
              <a:rPr lang="vi-VN" sz="3200" dirty="0">
                <a:solidFill>
                  <a:schemeClr val="bg1"/>
                </a:solidFill>
                <a:latin typeface="Montserrat Light" panose="00000400000000000000" pitchFamily="2" charset="0"/>
              </a:rPr>
              <a:t>Tuy nhiên, một hệ thống ba chiều được mã hóa pha cho phép các sơ đồ mã hóa dữ liệu hiệu quả hơn nhiều bằng cách khai thác các đặc điểm ghép kênh cụ thể của nó. </a:t>
            </a:r>
            <a:endParaRPr lang="en-US" sz="3200" kern="100" dirty="0">
              <a:solidFill>
                <a:schemeClr val="bg1"/>
              </a:solidFill>
              <a:effectLst/>
              <a:latin typeface="Montserrat Light" panose="00000400000000000000" pitchFamily="2" charset="0"/>
              <a:ea typeface="Calibri" panose="020F0502020204030204" pitchFamily="34" charset="0"/>
              <a:cs typeface="Times New Roman" panose="02020603050405020304" pitchFamily="18" charset="0"/>
            </a:endParaRPr>
          </a:p>
        </p:txBody>
      </p:sp>
      <p:grpSp>
        <p:nvGrpSpPr>
          <p:cNvPr id="38" name="Group 3"/>
          <p:cNvGrpSpPr/>
          <p:nvPr/>
        </p:nvGrpSpPr>
        <p:grpSpPr>
          <a:xfrm>
            <a:off x="-5648325" y="147224"/>
            <a:ext cx="22692118" cy="1255338"/>
            <a:chOff x="0" y="0"/>
            <a:chExt cx="1876002" cy="218865"/>
          </a:xfrm>
        </p:grpSpPr>
        <p:sp>
          <p:nvSpPr>
            <p:cNvPr id="39"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0"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1" name="TextBox 30"/>
          <p:cNvSpPr txBox="1"/>
          <p:nvPr/>
        </p:nvSpPr>
        <p:spPr>
          <a:xfrm>
            <a:off x="341667" y="555660"/>
            <a:ext cx="12692020" cy="838050"/>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5.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hóa</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dữ</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liệu</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trong</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hóa</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pha</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a:t>
            </a:r>
            <a:endParaRPr lang="en-US" sz="5400" kern="100" dirty="0">
              <a:solidFill>
                <a:schemeClr val="bg1"/>
              </a:solidFill>
              <a:effectLst/>
              <a:latin typeface="Segoe UI" panose="020B0502040204020203"/>
              <a:ea typeface="Calibri" panose="020F0502020204030204" pitchFamily="34" charset="0"/>
              <a:cs typeface="Times New Roman" panose="02020603050405020304" pitchFamily="18" charset="0"/>
            </a:endParaRPr>
          </a:p>
        </p:txBody>
      </p:sp>
      <p:grpSp>
        <p:nvGrpSpPr>
          <p:cNvPr id="11" name="Group 15"/>
          <p:cNvGrpSpPr/>
          <p:nvPr/>
        </p:nvGrpSpPr>
        <p:grpSpPr>
          <a:xfrm>
            <a:off x="8103872" y="6777381"/>
            <a:ext cx="9395455" cy="3086789"/>
            <a:chOff x="0" y="0"/>
            <a:chExt cx="2161091" cy="533778"/>
          </a:xfrm>
        </p:grpSpPr>
        <p:sp>
          <p:nvSpPr>
            <p:cNvPr id="12"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13" name="TextBox 17"/>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18" name="TextBox 21"/>
          <p:cNvSpPr txBox="1"/>
          <p:nvPr/>
        </p:nvSpPr>
        <p:spPr>
          <a:xfrm>
            <a:off x="8534400" y="7269516"/>
            <a:ext cx="8534400" cy="1969770"/>
          </a:xfrm>
          <a:prstGeom prst="rect">
            <a:avLst/>
          </a:prstGeom>
        </p:spPr>
        <p:txBody>
          <a:bodyPr wrap="square" lIns="0" tIns="0" rIns="0" bIns="0" rtlCol="0" anchor="t">
            <a:spAutoFit/>
          </a:bodyPr>
          <a:lstStyle/>
          <a:p>
            <a:r>
              <a:rPr lang="vi-VN" sz="3200" dirty="0">
                <a:solidFill>
                  <a:schemeClr val="bg1"/>
                </a:solidFill>
                <a:latin typeface="Montserrat Light" panose="00000400000000000000" pitchFamily="2" charset="0"/>
              </a:rPr>
              <a:t>Hai phương pháp này khác với các kỹ thuật mã hóa khác vì chúng không mã hóa thông tin mà là địa chỉ của nó trong phương tiện lưu trữ. .</a:t>
            </a:r>
            <a:endParaRPr lang="en-US" sz="3200" spc="155" dirty="0">
              <a:solidFill>
                <a:schemeClr val="bg1"/>
              </a:solidFill>
              <a:latin typeface="Montserrat Light" panose="00000400000000000000" pitchFamily="2" charset="0"/>
            </a:endParaRPr>
          </a:p>
        </p:txBody>
      </p:sp>
      <p:pic>
        <p:nvPicPr>
          <p:cNvPr id="5" name="Picture 4" descr="A diagram of a computer security system&#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38" y="5902882"/>
            <a:ext cx="7037883" cy="36057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A computer with a cloud computing system&#10;&#10;Description automatically generated with medium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3895" y="1821147"/>
            <a:ext cx="6034509" cy="360043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inVertical)">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900"/>
                                        <p:tgtEl>
                                          <p:spTgt spid="5"/>
                                        </p:tgtEl>
                                      </p:cBhvr>
                                    </p:animEffect>
                                    <p:anim calcmode="lin" valueType="num">
                                      <p:cBhvr>
                                        <p:cTn id="24" dur="900" fill="hold"/>
                                        <p:tgtEl>
                                          <p:spTgt spid="5"/>
                                        </p:tgtEl>
                                        <p:attrNameLst>
                                          <p:attrName>ppt_w</p:attrName>
                                        </p:attrNameLst>
                                      </p:cBhvr>
                                      <p:tavLst>
                                        <p:tav tm="0" fmla="#ppt_w*sin(2.5*pi*$)">
                                          <p:val>
                                            <p:fltVal val="0"/>
                                          </p:val>
                                        </p:tav>
                                        <p:tav tm="100000">
                                          <p:val>
                                            <p:fltVal val="1"/>
                                          </p:val>
                                        </p:tav>
                                      </p:tavLst>
                                    </p:anim>
                                    <p:anim calcmode="lin" valueType="num">
                                      <p:cBhvr>
                                        <p:cTn id="25" dur="900" fill="hold"/>
                                        <p:tgtEl>
                                          <p:spTgt spid="5"/>
                                        </p:tgtEl>
                                        <p:attrNameLst>
                                          <p:attrName>ppt_h</p:attrName>
                                        </p:attrNameLst>
                                      </p:cBhvr>
                                      <p:tavLst>
                                        <p:tav tm="0">
                                          <p:val>
                                            <p:strVal val="#ppt_h"/>
                                          </p:val>
                                        </p:tav>
                                        <p:tav tm="100000">
                                          <p:val>
                                            <p:strVal val="#ppt_h"/>
                                          </p:val>
                                        </p:tav>
                                      </p:tavLst>
                                    </p:anim>
                                  </p:childTnLst>
                                </p:cTn>
                              </p:par>
                              <p:par>
                                <p:cTn id="26" presetID="45"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ppt_w</p:attrName>
                                        </p:attrNameLst>
                                      </p:cBhvr>
                                      <p:tavLst>
                                        <p:tav tm="0" fmla="#ppt_w*sin(2.5*pi*$)">
                                          <p:val>
                                            <p:fltVal val="0"/>
                                          </p:val>
                                        </p:tav>
                                        <p:tav tm="100000">
                                          <p:val>
                                            <p:fltVal val="1"/>
                                          </p:val>
                                        </p:tav>
                                      </p:tavLst>
                                    </p:anim>
                                    <p:anim calcmode="lin" valueType="num">
                                      <p:cBhvr>
                                        <p:cTn id="30" dur="1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sp>
        <p:nvSpPr>
          <p:cNvPr id="3" name="Freeform 3"/>
          <p:cNvSpPr/>
          <p:nvPr/>
        </p:nvSpPr>
        <p:spPr>
          <a:xfrm rot="2663380">
            <a:off x="7230686" y="1034905"/>
            <a:ext cx="13471756" cy="3075352"/>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12901312" y="0"/>
            <a:ext cx="5386688"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txBody>
            <a:bodyPr/>
            <a:lstStyle/>
            <a:p>
              <a:endParaRPr lang="en-US"/>
            </a:p>
          </p:txBody>
        </p:sp>
      </p:grpSp>
      <p:grpSp>
        <p:nvGrpSpPr>
          <p:cNvPr id="22" name="Group 22"/>
          <p:cNvGrpSpPr/>
          <p:nvPr/>
        </p:nvGrpSpPr>
        <p:grpSpPr>
          <a:xfrm>
            <a:off x="353695" y="2082800"/>
            <a:ext cx="12022455" cy="2980055"/>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4" name="TextBox 24"/>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28" name="TextBox 28"/>
          <p:cNvSpPr txBox="1"/>
          <p:nvPr/>
        </p:nvSpPr>
        <p:spPr>
          <a:xfrm>
            <a:off x="609600" y="2120900"/>
            <a:ext cx="11687810" cy="2954655"/>
          </a:xfrm>
          <a:prstGeom prst="rect">
            <a:avLst/>
          </a:prstGeom>
        </p:spPr>
        <p:txBody>
          <a:bodyPr wrap="square" lIns="0" tIns="0" rIns="0" bIns="0" rtlCol="0" anchor="t">
            <a:spAutoFit/>
          </a:bodyPr>
          <a:lstStyle/>
          <a:p>
            <a:pPr>
              <a:spcAft>
                <a:spcPts val="800"/>
              </a:spcAft>
            </a:pPr>
            <a:r>
              <a:rPr lang="vi-VN" sz="3200" dirty="0">
                <a:solidFill>
                  <a:schemeClr val="bg1"/>
                </a:solidFill>
                <a:latin typeface="Montserrat Light" panose="00000400000000000000" pitchFamily="2" charset="0"/>
              </a:rPr>
              <a:t>Tính năng đặc biệt này có thể được khai thác trong việc mã hóa dữ liệu bằng cách phân phối thông tin gốc qua nhiều trang dữ liệu trước khi lưu trữ. Những trang này sau đó được lưu trữ bằng cách sử dụng các mã pha trực giao xác định. Để tái tạo thông tin thực sự, việc kết hợp đúng các trang dữ liệu cần được xác định</a:t>
            </a:r>
            <a:r>
              <a:rPr lang="vi-VN" sz="2800" dirty="0">
                <a:solidFill>
                  <a:schemeClr val="bg1"/>
                </a:solidFill>
                <a:latin typeface="Montserrat Light" panose="00000400000000000000" pitchFamily="2" charset="0"/>
              </a:rPr>
              <a:t>.</a:t>
            </a:r>
          </a:p>
        </p:txBody>
      </p:sp>
      <p:grpSp>
        <p:nvGrpSpPr>
          <p:cNvPr id="38" name="Group 3"/>
          <p:cNvGrpSpPr/>
          <p:nvPr/>
        </p:nvGrpSpPr>
        <p:grpSpPr>
          <a:xfrm>
            <a:off x="-7304932" y="344011"/>
            <a:ext cx="22692118" cy="1255338"/>
            <a:chOff x="0" y="0"/>
            <a:chExt cx="1876002" cy="218865"/>
          </a:xfrm>
        </p:grpSpPr>
        <p:sp>
          <p:nvSpPr>
            <p:cNvPr id="39"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0"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1" name="TextBox 30"/>
          <p:cNvSpPr txBox="1"/>
          <p:nvPr/>
        </p:nvSpPr>
        <p:spPr>
          <a:xfrm>
            <a:off x="341666" y="555660"/>
            <a:ext cx="13298133" cy="823752"/>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5.1.1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hóa</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bằng</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thao</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tác</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ảnh</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số</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học</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a:t>
            </a:r>
            <a:endParaRPr lang="en-US" sz="5400" kern="100" dirty="0">
              <a:solidFill>
                <a:schemeClr val="bg1"/>
              </a:solidFill>
              <a:effectLst/>
              <a:latin typeface="Segoe UI" panose="020B0502040204020203"/>
              <a:ea typeface="Calibri" panose="020F0502020204030204" pitchFamily="34" charset="0"/>
              <a:cs typeface="Times New Roman" panose="02020603050405020304" pitchFamily="18" charset="0"/>
            </a:endParaRPr>
          </a:p>
        </p:txBody>
      </p:sp>
      <p:sp>
        <p:nvSpPr>
          <p:cNvPr id="9" name="Freeform 23"/>
          <p:cNvSpPr/>
          <p:nvPr/>
        </p:nvSpPr>
        <p:spPr>
          <a:xfrm>
            <a:off x="4461510" y="5222240"/>
            <a:ext cx="13330555" cy="4937760"/>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dirty="0"/>
          </a:p>
        </p:txBody>
      </p:sp>
      <p:sp>
        <p:nvSpPr>
          <p:cNvPr id="12" name="TextBox 28"/>
          <p:cNvSpPr txBox="1"/>
          <p:nvPr/>
        </p:nvSpPr>
        <p:spPr>
          <a:xfrm>
            <a:off x="4574540" y="5313680"/>
            <a:ext cx="13216890" cy="4800600"/>
          </a:xfrm>
          <a:prstGeom prst="rect">
            <a:avLst/>
          </a:prstGeom>
        </p:spPr>
        <p:txBody>
          <a:bodyPr wrap="square" lIns="0" tIns="0" rIns="0" bIns="0" rtlCol="0" anchor="t">
            <a:noAutofit/>
          </a:bodyPr>
          <a:lstStyle/>
          <a:p>
            <a:pPr>
              <a:spcAft>
                <a:spcPts val="800"/>
              </a:spcAft>
            </a:pPr>
            <a:r>
              <a:rPr lang="vi-VN" sz="2600" dirty="0">
                <a:solidFill>
                  <a:schemeClr val="bg1"/>
                </a:solidFill>
                <a:latin typeface="Montserrat Light" panose="00000400000000000000" pitchFamily="2" charset="0"/>
              </a:rPr>
              <a:t>Việc xác định với một mã pha trực giao đơn giản chỉ tạo ra một hỗn hợp không có ý nghĩa của thông tin. Hiệu quả của phương pháp này phụ thuộc vào số lượng trang dữ liệu có thể được lưu trữ độc lập tại một vị trí lưu trữ, tức là phụ thuộc vào số lượng tổ hợp tuyến tính độc lập của các mã pha được sử dụng.</a:t>
            </a:r>
          </a:p>
          <a:p>
            <a:pPr>
              <a:spcAft>
                <a:spcPts val="800"/>
              </a:spcAft>
            </a:pPr>
            <a:endParaRPr lang="vi-VN" sz="2600" dirty="0">
              <a:solidFill>
                <a:schemeClr val="bg1"/>
              </a:solidFill>
              <a:latin typeface="Montserrat Light" panose="00000400000000000000" pitchFamily="2" charset="0"/>
            </a:endParaRPr>
          </a:p>
          <a:p>
            <a:pPr>
              <a:spcAft>
                <a:spcPts val="800"/>
              </a:spcAft>
            </a:pPr>
            <a:endParaRPr lang="vi-VN" sz="2600" dirty="0">
              <a:solidFill>
                <a:schemeClr val="bg1"/>
              </a:solidFill>
              <a:latin typeface="Montserrat Light" panose="00000400000000000000" pitchFamily="2" charset="0"/>
            </a:endParaRPr>
          </a:p>
          <a:p>
            <a:pPr>
              <a:spcAft>
                <a:spcPts val="800"/>
              </a:spcAft>
            </a:pPr>
            <a:r>
              <a:rPr lang="vi-VN" sz="2600" dirty="0">
                <a:solidFill>
                  <a:schemeClr val="bg1"/>
                </a:solidFill>
                <a:latin typeface="Montserrat Light" panose="00000400000000000000" pitchFamily="2" charset="0"/>
              </a:rPr>
              <a:t>Trong đó N = 2n là số lượng trang dữ liệu. Bảng dưới đây cho thấy một số giá trị của Pa(N).</a:t>
            </a:r>
          </a:p>
        </p:txBody>
      </p:sp>
      <p:pic>
        <p:nvPicPr>
          <p:cNvPr id="19" name="Picture 18" descr="A computer and phone with envelopes flying out of it&#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5981700"/>
            <a:ext cx="3782060" cy="2854325"/>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21" name="Picture 20" descr="A person pointing at a char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0490" y="1708614"/>
            <a:ext cx="5386688" cy="2808260"/>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7"/>
          <a:stretch>
            <a:fillRect/>
          </a:stretch>
        </p:blipFill>
        <p:spPr>
          <a:xfrm>
            <a:off x="8185785" y="7009130"/>
            <a:ext cx="3062605" cy="901065"/>
          </a:xfrm>
          <a:prstGeom prst="rect">
            <a:avLst/>
          </a:prstGeom>
        </p:spPr>
      </p:pic>
      <p:pic>
        <p:nvPicPr>
          <p:cNvPr id="13" name="Picture 12"/>
          <p:cNvPicPr>
            <a:picLocks noChangeAspect="1"/>
          </p:cNvPicPr>
          <p:nvPr/>
        </p:nvPicPr>
        <p:blipFill>
          <a:blip r:embed="rId8"/>
          <a:stretch>
            <a:fillRect/>
          </a:stretch>
        </p:blipFill>
        <p:spPr>
          <a:xfrm>
            <a:off x="6781800" y="8648700"/>
            <a:ext cx="7579360" cy="11080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inVertical)">
                                      <p:cBhvr>
                                        <p:cTn id="10" dur="500"/>
                                        <p:tgtEl>
                                          <p:spTgt spid="2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heel(1)">
                                      <p:cBhvr>
                                        <p:cTn id="18" dur="900"/>
                                        <p:tgtEl>
                                          <p:spTgt spid="19"/>
                                        </p:tgtEl>
                                      </p:cBhvr>
                                    </p:animEffect>
                                  </p:childTnLst>
                                </p:cTn>
                              </p:par>
                              <p:par>
                                <p:cTn id="19" presetID="21" presetClass="entr" presetSubtype="1"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heel(1)">
                                      <p:cBhvr>
                                        <p:cTn id="21" dur="1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00" b="27500"/>
          <a:stretch>
            <a:fillRect/>
          </a:stretch>
        </p:blipFill>
        <p:spPr>
          <a:xfrm>
            <a:off x="0" y="0"/>
            <a:ext cx="18288000" cy="10287000"/>
          </a:xfrm>
          <a:prstGeom prst="rect">
            <a:avLst/>
          </a:prstGeom>
        </p:spPr>
      </p:pic>
      <p:grpSp>
        <p:nvGrpSpPr>
          <p:cNvPr id="3" name="Group 3"/>
          <p:cNvGrpSpPr/>
          <p:nvPr/>
        </p:nvGrpSpPr>
        <p:grpSpPr>
          <a:xfrm>
            <a:off x="1264259" y="397348"/>
            <a:ext cx="15591759" cy="8808489"/>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grpSp>
        <p:nvGrpSpPr>
          <p:cNvPr id="6" name="Group 6"/>
          <p:cNvGrpSpPr/>
          <p:nvPr/>
        </p:nvGrpSpPr>
        <p:grpSpPr>
          <a:xfrm>
            <a:off x="2188600" y="1763922"/>
            <a:ext cx="11758511" cy="4597862"/>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40" name="TextBox 39"/>
          <p:cNvSpPr txBox="1"/>
          <p:nvPr/>
        </p:nvSpPr>
        <p:spPr>
          <a:xfrm>
            <a:off x="2297191" y="1846278"/>
            <a:ext cx="10707127" cy="4523105"/>
          </a:xfrm>
          <a:prstGeom prst="rect">
            <a:avLst/>
          </a:prstGeom>
          <a:noFill/>
        </p:spPr>
        <p:txBody>
          <a:bodyPr wrap="square">
            <a:spAutoFit/>
          </a:bodyPr>
          <a:lstStyle/>
          <a:p>
            <a:r>
              <a:rPr lang="vi-VN" sz="3600" dirty="0">
                <a:latin typeface="Montserrat Light" panose="00000400000000000000" pitchFamily="2" charset="0"/>
              </a:rPr>
              <a:t>Phương pháp này khai thác vấn đề thực tế là chỉ có sự dịch pha tương đối trong nhánh tham chiếu mới có ý nghĩa đối với quá trình lưu trữ. Nghĩa là, một biến dạng của các mã pha trực giao bằng một mẫu pha ngẫu nhiên bổ sung không có ảnh hưởng đến sự lựa chọn của các mã nếu biến dạng đó giữ nguyên trong quá trình ghi và tái tạo.</a:t>
            </a:r>
          </a:p>
        </p:txBody>
      </p:sp>
      <p:grpSp>
        <p:nvGrpSpPr>
          <p:cNvPr id="46" name="Group 3"/>
          <p:cNvGrpSpPr/>
          <p:nvPr/>
        </p:nvGrpSpPr>
        <p:grpSpPr>
          <a:xfrm>
            <a:off x="-7391401" y="260179"/>
            <a:ext cx="23815485" cy="1255338"/>
            <a:chOff x="0" y="0"/>
            <a:chExt cx="1876002" cy="218865"/>
          </a:xfrm>
        </p:grpSpPr>
        <p:sp>
          <p:nvSpPr>
            <p:cNvPr id="47"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8"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9" name="TextBox 30"/>
          <p:cNvSpPr txBox="1"/>
          <p:nvPr/>
        </p:nvSpPr>
        <p:spPr>
          <a:xfrm>
            <a:off x="340928" y="388539"/>
            <a:ext cx="14441872" cy="823752"/>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5.1.2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hóa</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bằng</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cách</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ghép</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kênh</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pha</a:t>
            </a:r>
            <a:endParaRPr lang="en-US" sz="5400" kern="100" dirty="0">
              <a:solidFill>
                <a:schemeClr val="bg1"/>
              </a:solidFill>
              <a:effectLst/>
              <a:latin typeface="Segoe UI" panose="020B0502040204020203"/>
              <a:ea typeface="Calibri" panose="020F0502020204030204" pitchFamily="34" charset="0"/>
              <a:cs typeface="Times New Roman" panose="02020603050405020304" pitchFamily="18" charset="0"/>
            </a:endParaRPr>
          </a:p>
        </p:txBody>
      </p:sp>
      <p:pic>
        <p:nvPicPr>
          <p:cNvPr id="14" name="Picture 13" descr="A hand holding a magnifying glass over a computer scree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8089" y="1789464"/>
            <a:ext cx="4789690" cy="299355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6" name="Picture 15" descr="A computer with a magnifying glass&#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6625300"/>
            <a:ext cx="5495875" cy="3256436"/>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Picture 16" descr="A person pointing at a chart&#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8111" y="6080320"/>
            <a:ext cx="6858000" cy="3946501"/>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par>
                                <p:cTn id="11" presetID="21"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11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1100"/>
                                        <p:tgtEl>
                                          <p:spTgt spid="16"/>
                                        </p:tgtEl>
                                      </p:cBhvr>
                                    </p:animEffect>
                                  </p:childTnLst>
                                </p:cTn>
                              </p:par>
                              <p:par>
                                <p:cTn id="19" presetID="21"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1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00" b="27500"/>
          <a:stretch>
            <a:fillRect/>
          </a:stretch>
        </p:blipFill>
        <p:spPr>
          <a:xfrm>
            <a:off x="0" y="0"/>
            <a:ext cx="18288000" cy="10287000"/>
          </a:xfrm>
          <a:prstGeom prst="rect">
            <a:avLst/>
          </a:prstGeom>
        </p:spPr>
      </p:pic>
      <p:grpSp>
        <p:nvGrpSpPr>
          <p:cNvPr id="3" name="Group 3"/>
          <p:cNvGrpSpPr/>
          <p:nvPr/>
        </p:nvGrpSpPr>
        <p:grpSpPr>
          <a:xfrm>
            <a:off x="1264259" y="397348"/>
            <a:ext cx="15591759" cy="8808489"/>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grpSp>
        <p:nvGrpSpPr>
          <p:cNvPr id="6" name="Group 6"/>
          <p:cNvGrpSpPr/>
          <p:nvPr/>
        </p:nvGrpSpPr>
        <p:grpSpPr>
          <a:xfrm>
            <a:off x="2209800" y="1720850"/>
            <a:ext cx="13597255" cy="7038975"/>
            <a:chOff x="0" y="-19050"/>
            <a:chExt cx="812800" cy="1154844"/>
          </a:xfrm>
        </p:grpSpPr>
        <p:sp>
          <p:nvSpPr>
            <p:cNvPr id="7" name="Freeform 7"/>
            <p:cNvSpPr/>
            <p:nvPr/>
          </p:nvSpPr>
          <p:spPr>
            <a:xfrm>
              <a:off x="0" y="0"/>
              <a:ext cx="812785" cy="1135794"/>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40" name="TextBox 39"/>
          <p:cNvSpPr txBox="1"/>
          <p:nvPr/>
        </p:nvSpPr>
        <p:spPr>
          <a:xfrm>
            <a:off x="2248535" y="2247900"/>
            <a:ext cx="13558520" cy="6781800"/>
          </a:xfrm>
          <a:prstGeom prst="rect">
            <a:avLst/>
          </a:prstGeom>
          <a:noFill/>
        </p:spPr>
        <p:txBody>
          <a:bodyPr wrap="square">
            <a:noAutofit/>
          </a:bodyPr>
          <a:lstStyle/>
          <a:p>
            <a:pPr algn="l">
              <a:buClrTx/>
              <a:buSzTx/>
              <a:buNone/>
            </a:pPr>
            <a:r>
              <a:rPr lang="vi-VN" sz="3200" dirty="0">
                <a:latin typeface="Montserrat Light" panose="00000400000000000000" pitchFamily="2" charset="0"/>
              </a:rPr>
              <a:t>Phương pháp trực tiếp để crack một chìa khóa pha ngẫu nhiên như vậy là thêm các thay đổi pha ngẫu nhiên bổ sung bằng bộ điều chế pha cho mỗi tia tham chiếu trong quá trình đọc. Xác suất giải mã cho phương pháp crack này được cho bởi.</a:t>
            </a:r>
          </a:p>
          <a:p>
            <a:pPr algn="l">
              <a:buClrTx/>
              <a:buSzTx/>
              <a:buNone/>
            </a:pPr>
            <a:endParaRPr lang="vi-VN" sz="3200" dirty="0">
              <a:latin typeface="Montserrat Light" panose="00000400000000000000" pitchFamily="2" charset="0"/>
            </a:endParaRPr>
          </a:p>
          <a:p>
            <a:pPr algn="l">
              <a:buClrTx/>
              <a:buSzTx/>
              <a:buNone/>
            </a:pPr>
            <a:endParaRPr lang="vi-VN" sz="3200" dirty="0">
              <a:latin typeface="Montserrat Light" panose="00000400000000000000" pitchFamily="2" charset="0"/>
            </a:endParaRPr>
          </a:p>
          <a:p>
            <a:endParaRPr lang="vi-VN" sz="3200" dirty="0">
              <a:latin typeface="Montserrat Light" panose="00000400000000000000" pitchFamily="2" charset="0"/>
            </a:endParaRPr>
          </a:p>
          <a:p>
            <a:endParaRPr lang="vi-VN" sz="3200" dirty="0">
              <a:latin typeface="Montserrat Light" panose="00000400000000000000" pitchFamily="2" charset="0"/>
            </a:endParaRPr>
          </a:p>
          <a:p>
            <a:endParaRPr lang="vi-VN" sz="3200" dirty="0">
              <a:latin typeface="Montserrat Light" panose="00000400000000000000" pitchFamily="2" charset="0"/>
            </a:endParaRPr>
          </a:p>
          <a:p>
            <a:r>
              <a:rPr lang="vi-VN" sz="3200" dirty="0">
                <a:latin typeface="Montserrat Light" panose="00000400000000000000" pitchFamily="2" charset="0"/>
              </a:rPr>
              <a:t>Trong đó N là số lượng trang dữ liệu được lưu trữ và k là thước đo độ chính xác cần thiết của kết quả ngẫu nhiên được đoán</a:t>
            </a:r>
          </a:p>
          <a:p>
            <a:r>
              <a:rPr lang="vi-VN" sz="3200" dirty="0">
                <a:latin typeface="Montserrat Light" panose="00000400000000000000" pitchFamily="2" charset="0"/>
              </a:rPr>
              <a:t>thay đổi.</a:t>
            </a:r>
          </a:p>
        </p:txBody>
      </p:sp>
      <p:grpSp>
        <p:nvGrpSpPr>
          <p:cNvPr id="46" name="Group 3"/>
          <p:cNvGrpSpPr/>
          <p:nvPr/>
        </p:nvGrpSpPr>
        <p:grpSpPr>
          <a:xfrm>
            <a:off x="-7391401" y="260179"/>
            <a:ext cx="23815485" cy="1255338"/>
            <a:chOff x="0" y="0"/>
            <a:chExt cx="1876002" cy="218865"/>
          </a:xfrm>
        </p:grpSpPr>
        <p:sp>
          <p:nvSpPr>
            <p:cNvPr id="47"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8"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9" name="TextBox 30"/>
          <p:cNvSpPr txBox="1"/>
          <p:nvPr/>
        </p:nvSpPr>
        <p:spPr>
          <a:xfrm>
            <a:off x="340928" y="388539"/>
            <a:ext cx="14441872" cy="823752"/>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5.1.2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hóa</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bằng</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cách</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ghép</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kênh</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mã</a:t>
            </a: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 </a:t>
            </a:r>
            <a:r>
              <a:rPr lang="en-US" sz="5400" b="1" kern="100" dirty="0" err="1">
                <a:solidFill>
                  <a:schemeClr val="bg1"/>
                </a:solidFill>
                <a:effectLst/>
                <a:latin typeface="Segoe UI" panose="020B0502040204020203"/>
                <a:ea typeface="Calibri" panose="020F0502020204030204" pitchFamily="34" charset="0"/>
                <a:cs typeface="Times New Roman" panose="02020603050405020304" pitchFamily="18" charset="0"/>
              </a:rPr>
              <a:t>pha</a:t>
            </a:r>
            <a:endParaRPr lang="en-US" sz="5400" kern="100" dirty="0">
              <a:solidFill>
                <a:schemeClr val="bg1"/>
              </a:solidFill>
              <a:effectLst/>
              <a:latin typeface="Segoe UI" panose="020B0502040204020203"/>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6477000" y="4613275"/>
            <a:ext cx="3748405" cy="1700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43672" y="430696"/>
            <a:ext cx="18288000" cy="10287000"/>
          </a:xfrm>
          <a:prstGeom prst="rect">
            <a:avLst/>
          </a:prstGeom>
        </p:spPr>
      </p:pic>
      <p:sp>
        <p:nvSpPr>
          <p:cNvPr id="3" name="Freeform 3"/>
          <p:cNvSpPr/>
          <p:nvPr/>
        </p:nvSpPr>
        <p:spPr>
          <a:xfrm rot="2663380">
            <a:off x="9223796" y="-1688463"/>
            <a:ext cx="13471756" cy="643575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22" name="Group 22"/>
          <p:cNvGrpSpPr/>
          <p:nvPr/>
        </p:nvGrpSpPr>
        <p:grpSpPr>
          <a:xfrm>
            <a:off x="381000" y="1953260"/>
            <a:ext cx="11730355" cy="6196330"/>
            <a:chOff x="-18391" y="-27980"/>
            <a:chExt cx="2156655" cy="840780"/>
          </a:xfrm>
        </p:grpSpPr>
        <p:sp>
          <p:nvSpPr>
            <p:cNvPr id="23" name="Freeform 23"/>
            <p:cNvSpPr/>
            <p:nvPr/>
          </p:nvSpPr>
          <p:spPr>
            <a:xfrm>
              <a:off x="-18391" y="-27980"/>
              <a:ext cx="2156655" cy="714066"/>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dirty="0"/>
            </a:p>
          </p:txBody>
        </p:sp>
        <p:sp>
          <p:nvSpPr>
            <p:cNvPr id="24" name="TextBox 24"/>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28" name="TextBox 28"/>
          <p:cNvSpPr txBox="1"/>
          <p:nvPr/>
        </p:nvSpPr>
        <p:spPr>
          <a:xfrm>
            <a:off x="609600" y="2247900"/>
            <a:ext cx="11307445" cy="2461895"/>
          </a:xfrm>
          <a:prstGeom prst="rect">
            <a:avLst/>
          </a:prstGeom>
        </p:spPr>
        <p:txBody>
          <a:bodyPr wrap="square" lIns="0" tIns="0" rIns="0" bIns="0" rtlCol="0" anchor="t">
            <a:spAutoFit/>
          </a:bodyPr>
          <a:lstStyle/>
          <a:p>
            <a:pPr>
              <a:spcAft>
                <a:spcPts val="800"/>
              </a:spcAft>
            </a:pPr>
            <a:r>
              <a:rPr lang="vi-VN" sz="3200" dirty="0">
                <a:solidFill>
                  <a:schemeClr val="bg1"/>
                </a:solidFill>
                <a:effectLst/>
                <a:latin typeface="Montserrat Light" panose="00000400000000000000" pitchFamily="2" charset="0"/>
                <a:ea typeface="Times New Roman" panose="02020603050405020304" pitchFamily="18" charset="0"/>
                <a:cs typeface="Times New Roman" panose="02020603050405020304" pitchFamily="18" charset="0"/>
              </a:rPr>
              <a:t>Xác suất giải mã thấp của các công nghệ mã hóa dựa trên địa chỉ này cho thấy tiềm năng bảo mật dữ liệu cao của chúng. Tuy nhiên, các hệ thống có đa góc và đa mã pha cũng cho phép việc gọi theo địa chỉ nội dung, cho ra địa chỉ lưu trữ của một trang dữ liệu</a:t>
            </a:r>
          </a:p>
        </p:txBody>
      </p:sp>
      <p:grpSp>
        <p:nvGrpSpPr>
          <p:cNvPr id="38" name="Group 3"/>
          <p:cNvGrpSpPr/>
          <p:nvPr/>
        </p:nvGrpSpPr>
        <p:grpSpPr>
          <a:xfrm>
            <a:off x="-7304932" y="344011"/>
            <a:ext cx="22692118" cy="1255338"/>
            <a:chOff x="0" y="0"/>
            <a:chExt cx="1876002" cy="218865"/>
          </a:xfrm>
        </p:grpSpPr>
        <p:sp>
          <p:nvSpPr>
            <p:cNvPr id="39"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0"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1" name="TextBox 30"/>
          <p:cNvSpPr txBox="1"/>
          <p:nvPr/>
        </p:nvSpPr>
        <p:spPr>
          <a:xfrm>
            <a:off x="341666" y="555660"/>
            <a:ext cx="13298133" cy="823752"/>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effectLst/>
                <a:latin typeface="Segoe UI" panose="020B0502040204020203"/>
                <a:ea typeface="Calibri" panose="020F0502020204030204" pitchFamily="34" charset="0"/>
                <a:cs typeface="Times New Roman" panose="02020603050405020304" pitchFamily="18" charset="0"/>
              </a:rPr>
              <a:t>5.2 BẢO MẬT DỮ LIỆU</a:t>
            </a:r>
            <a:endParaRPr lang="en-US" sz="5400" kern="100" dirty="0">
              <a:solidFill>
                <a:schemeClr val="bg1"/>
              </a:solidFill>
              <a:effectLst/>
              <a:latin typeface="Segoe UI" panose="020B0502040204020203"/>
              <a:ea typeface="Calibri" panose="020F0502020204030204" pitchFamily="34" charset="0"/>
              <a:cs typeface="Times New Roman" panose="02020603050405020304" pitchFamily="18" charset="0"/>
            </a:endParaRPr>
          </a:p>
        </p:txBody>
      </p:sp>
      <p:grpSp>
        <p:nvGrpSpPr>
          <p:cNvPr id="7" name="Group 22"/>
          <p:cNvGrpSpPr/>
          <p:nvPr/>
        </p:nvGrpSpPr>
        <p:grpSpPr>
          <a:xfrm>
            <a:off x="5733231" y="5143502"/>
            <a:ext cx="11854181" cy="4451661"/>
            <a:chOff x="-36293" y="-210675"/>
            <a:chExt cx="2214138" cy="1023475"/>
          </a:xfrm>
        </p:grpSpPr>
        <p:sp>
          <p:nvSpPr>
            <p:cNvPr id="9" name="Freeform 23"/>
            <p:cNvSpPr/>
            <p:nvPr/>
          </p:nvSpPr>
          <p:spPr>
            <a:xfrm>
              <a:off x="-36293" y="-210675"/>
              <a:ext cx="2214138" cy="90266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r>
                <a:rPr lang="vi-VN" sz="3200" dirty="0">
                  <a:solidFill>
                    <a:schemeClr val="bg1"/>
                  </a:solidFill>
                  <a:effectLst/>
                  <a:latin typeface="Montserrat Light" panose="00000400000000000000" pitchFamily="2" charset="0"/>
                  <a:ea typeface="Times New Roman" panose="02020603050405020304" pitchFamily="18" charset="0"/>
                  <a:cs typeface="Times New Roman" panose="02020603050405020304" pitchFamily="18" charset="0"/>
                </a:rPr>
                <a:t>Ý tưởng là địa chỉ trung gian lưu trữ bằng các trang dữ liệu chỉ chứa một hoặc một số ON bit. Sau đó, trong một cài đặt tinh vi, các pha của các tia tham chiếu tái tạo có thể được đo lường. Mỗi trong những pha này xuất phát từ sự can thiệp xây dựng và phá hủy của các trạng thái pha 0 và π của bất kỳ mã pha trực giao nào và sự can thiệp pha ngẫu nhiên bổ sung.</a:t>
              </a:r>
            </a:p>
          </p:txBody>
        </p:sp>
        <p:sp>
          <p:nvSpPr>
            <p:cNvPr id="11" name="TextBox 24"/>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pic>
        <p:nvPicPr>
          <p:cNvPr id="14" name="Picture 13" descr="A person touching a screen with icons&#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66" y="6520461"/>
            <a:ext cx="4881384" cy="3186846"/>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9" name="Picture 18" descr="A close-up of a computer screen&#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4001" y="1060036"/>
            <a:ext cx="5107874" cy="335548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1000"/>
                                        <p:tgtEl>
                                          <p:spTgt spid="19"/>
                                        </p:tgtEl>
                                      </p:cBhvr>
                                    </p:animEffect>
                                  </p:childTnLst>
                                </p:cTn>
                              </p:par>
                              <p:par>
                                <p:cTn id="18" presetID="21" presetClass="entr" presetSubtype="1"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heel(1)">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sp>
        <p:nvSpPr>
          <p:cNvPr id="3" name="Freeform 3"/>
          <p:cNvSpPr/>
          <p:nvPr/>
        </p:nvSpPr>
        <p:spPr>
          <a:xfrm rot="2663380">
            <a:off x="7189411" y="961245"/>
            <a:ext cx="13471756" cy="3075352"/>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12740728" y="0"/>
            <a:ext cx="5547272"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txBody>
            <a:bodyPr/>
            <a:lstStyle/>
            <a:p>
              <a:endParaRPr lang="en-US"/>
            </a:p>
          </p:txBody>
        </p:sp>
      </p:grpSp>
      <p:grpSp>
        <p:nvGrpSpPr>
          <p:cNvPr id="22" name="Group 22"/>
          <p:cNvGrpSpPr/>
          <p:nvPr/>
        </p:nvGrpSpPr>
        <p:grpSpPr>
          <a:xfrm>
            <a:off x="457200" y="1974215"/>
            <a:ext cx="9525000" cy="4518660"/>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4" name="TextBox 24"/>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28" name="TextBox 28"/>
          <p:cNvSpPr txBox="1"/>
          <p:nvPr/>
        </p:nvSpPr>
        <p:spPr>
          <a:xfrm>
            <a:off x="685800" y="2051685"/>
            <a:ext cx="8930640" cy="3752850"/>
          </a:xfrm>
          <a:prstGeom prst="rect">
            <a:avLst/>
          </a:prstGeom>
        </p:spPr>
        <p:txBody>
          <a:bodyPr wrap="square" lIns="0" tIns="0" rIns="0" bIns="0" rtlCol="0" anchor="t">
            <a:noAutofit/>
          </a:bodyPr>
          <a:lstStyle/>
          <a:p>
            <a:r>
              <a:rPr lang="vi-VN" sz="3200" dirty="0">
                <a:solidFill>
                  <a:schemeClr val="bg1"/>
                </a:solidFill>
                <a:latin typeface="Montserrat Light" panose="00000400000000000000" pitchFamily="2" charset="0"/>
              </a:rPr>
              <a:t>Xác suất đoán bất kỳ tập hợp pha thích hợp nào được đưa ra bởi</a:t>
            </a:r>
          </a:p>
          <a:p>
            <a:endParaRPr lang="vi-VN" sz="3200" dirty="0">
              <a:solidFill>
                <a:schemeClr val="bg1"/>
              </a:solidFill>
              <a:latin typeface="Montserrat Light" panose="00000400000000000000" pitchFamily="2" charset="0"/>
            </a:endParaRPr>
          </a:p>
          <a:p>
            <a:endParaRPr lang="vi-VN" sz="3200" dirty="0">
              <a:solidFill>
                <a:schemeClr val="bg1"/>
              </a:solidFill>
              <a:latin typeface="Montserrat Light" panose="00000400000000000000" pitchFamily="2" charset="0"/>
            </a:endParaRPr>
          </a:p>
          <a:p>
            <a:endParaRPr lang="vi-VN" sz="3200" dirty="0">
              <a:solidFill>
                <a:schemeClr val="bg1"/>
              </a:solidFill>
              <a:latin typeface="Montserrat Light" panose="00000400000000000000" pitchFamily="2" charset="0"/>
            </a:endParaRPr>
          </a:p>
          <a:p>
            <a:endParaRPr lang="vi-VN" sz="3200" dirty="0">
              <a:solidFill>
                <a:schemeClr val="bg1"/>
              </a:solidFill>
              <a:latin typeface="Montserrat Light" panose="00000400000000000000" pitchFamily="2" charset="0"/>
            </a:endParaRPr>
          </a:p>
          <a:p>
            <a:r>
              <a:rPr lang="vi-VN" sz="3200" dirty="0">
                <a:solidFill>
                  <a:schemeClr val="bg1"/>
                </a:solidFill>
                <a:latin typeface="Montserrat Light" panose="00000400000000000000" pitchFamily="2" charset="0"/>
              </a:rPr>
              <a:t>Trong đó N là số lượng tia tham chiếu, tương đương với số lượng trang dữ liệu đã lưu trữ.</a:t>
            </a:r>
            <a:r>
              <a:rPr lang="vi-VN" sz="2800" dirty="0">
                <a:solidFill>
                  <a:schemeClr val="bg1"/>
                </a:solidFill>
                <a:latin typeface="Montserrat Light" panose="00000400000000000000" pitchFamily="2" charset="0"/>
              </a:rPr>
              <a:t> </a:t>
            </a:r>
          </a:p>
        </p:txBody>
      </p:sp>
      <p:grpSp>
        <p:nvGrpSpPr>
          <p:cNvPr id="38" name="Group 3"/>
          <p:cNvGrpSpPr/>
          <p:nvPr/>
        </p:nvGrpSpPr>
        <p:grpSpPr>
          <a:xfrm>
            <a:off x="-5867292" y="314801"/>
            <a:ext cx="22692118" cy="1255338"/>
            <a:chOff x="0" y="0"/>
            <a:chExt cx="1876002" cy="218865"/>
          </a:xfrm>
        </p:grpSpPr>
        <p:sp>
          <p:nvSpPr>
            <p:cNvPr id="39"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0"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1" name="TextBox 30"/>
          <p:cNvSpPr txBox="1"/>
          <p:nvPr/>
        </p:nvSpPr>
        <p:spPr>
          <a:xfrm>
            <a:off x="1143037" y="495335"/>
            <a:ext cx="12692020" cy="838050"/>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latin typeface="Segoe UI" panose="020B0502040204020203"/>
                <a:ea typeface="Calibri" panose="020F0502020204030204" pitchFamily="34" charset="0"/>
                <a:cs typeface="Times New Roman" panose="02020603050405020304" pitchFamily="18" charset="0"/>
              </a:rPr>
              <a:t>5.2 BẢO MẬT DỮ LIỆU</a:t>
            </a:r>
            <a:endParaRPr lang="en-US" sz="5400" kern="100" dirty="0">
              <a:solidFill>
                <a:schemeClr val="bg1"/>
              </a:solidFill>
              <a:latin typeface="Segoe UI" panose="020B0502040204020203"/>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5"/>
          <a:stretch>
            <a:fillRect/>
          </a:stretch>
        </p:blipFill>
        <p:spPr>
          <a:xfrm>
            <a:off x="536575" y="7165340"/>
            <a:ext cx="7273925" cy="2637790"/>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11" name="Group 22"/>
          <p:cNvGrpSpPr/>
          <p:nvPr/>
        </p:nvGrpSpPr>
        <p:grpSpPr>
          <a:xfrm>
            <a:off x="8545423" y="6151590"/>
            <a:ext cx="9525000" cy="3958790"/>
            <a:chOff x="0" y="0"/>
            <a:chExt cx="2161091" cy="533778"/>
          </a:xfrm>
        </p:grpSpPr>
        <p:sp>
          <p:nvSpPr>
            <p:cNvPr id="12"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13" name="TextBox 24"/>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15" name="TextBox 28"/>
          <p:cNvSpPr txBox="1"/>
          <p:nvPr/>
        </p:nvSpPr>
        <p:spPr>
          <a:xfrm>
            <a:off x="8789035" y="6286500"/>
            <a:ext cx="8482965" cy="3538220"/>
          </a:xfrm>
          <a:prstGeom prst="rect">
            <a:avLst/>
          </a:prstGeom>
        </p:spPr>
        <p:txBody>
          <a:bodyPr wrap="square" lIns="0" tIns="0" rIns="0" bIns="0" rtlCol="0" anchor="t">
            <a:noAutofit/>
          </a:bodyPr>
          <a:lstStyle/>
          <a:p>
            <a:pPr algn="l">
              <a:buClrTx/>
              <a:buSzTx/>
              <a:buFontTx/>
            </a:pPr>
            <a:r>
              <a:rPr lang="vi-VN" sz="3200" dirty="0">
                <a:solidFill>
                  <a:schemeClr val="bg1"/>
                </a:solidFill>
                <a:latin typeface="Montserrat Light" panose="00000400000000000000" pitchFamily="2" charset="0"/>
              </a:rPr>
              <a:t>So sánh với khả năng giải mã Pa(N) được nêu trong phần 5.1.1, các giá trị này cho thấy phương pháp mã hóa bằng phép toán số học hiệu quả hơn. Tuy nhiên, để tăng khả năng giải mã của việc mã hóa pha ngẫu nhiên theo cách đó, một cấu hình rất tinh vi là cần thiết.</a:t>
            </a:r>
          </a:p>
        </p:txBody>
      </p:sp>
      <p:pic>
        <p:nvPicPr>
          <p:cNvPr id="16" name="Picture 15" descr="A hand holding a magnifying glass over a computer screen&#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22039" y="2087983"/>
            <a:ext cx="5266313" cy="299355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7"/>
          <a:stretch>
            <a:fillRect/>
          </a:stretch>
        </p:blipFill>
        <p:spPr>
          <a:xfrm>
            <a:off x="2438400" y="3162300"/>
            <a:ext cx="3804920" cy="14039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inVertical)">
                                      <p:cBhvr>
                                        <p:cTn id="10" dur="500"/>
                                        <p:tgtEl>
                                          <p:spTgt spid="28"/>
                                        </p:tgtEl>
                                      </p:cBhvr>
                                    </p:animEffect>
                                  </p:childTnLst>
                                </p:cTn>
                              </p:par>
                              <p:par>
                                <p:cTn id="11" presetID="21"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800"/>
                                        <p:tgtEl>
                                          <p:spTgt spid="16"/>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7500" b="27500"/>
          <a:stretch>
            <a:fillRect/>
          </a:stretch>
        </p:blipFill>
        <p:spPr>
          <a:xfrm>
            <a:off x="0" y="0"/>
            <a:ext cx="18288000" cy="10287000"/>
          </a:xfrm>
          <a:prstGeom prst="rect">
            <a:avLst/>
          </a:prstGeom>
        </p:spPr>
      </p:pic>
      <p:sp>
        <p:nvSpPr>
          <p:cNvPr id="5" name="TextBox 5"/>
          <p:cNvSpPr txBox="1"/>
          <p:nvPr/>
        </p:nvSpPr>
        <p:spPr>
          <a:xfrm>
            <a:off x="6455727" y="7337219"/>
            <a:ext cx="3086101" cy="3158430"/>
          </a:xfrm>
          <a:prstGeom prst="rect">
            <a:avLst/>
          </a:prstGeom>
        </p:spPr>
        <p:txBody>
          <a:bodyPr lIns="50800" tIns="50800" rIns="50800" bIns="50800" rtlCol="0" anchor="ctr"/>
          <a:lstStyle/>
          <a:p>
            <a:pPr marL="0" lvl="0" indent="0" algn="ctr">
              <a:lnSpc>
                <a:spcPts val="2860"/>
              </a:lnSpc>
              <a:spcBef>
                <a:spcPct val="0"/>
              </a:spcBef>
            </a:pPr>
            <a:endParaRPr/>
          </a:p>
        </p:txBody>
      </p:sp>
      <p:grpSp>
        <p:nvGrpSpPr>
          <p:cNvPr id="12" name="Group 12"/>
          <p:cNvGrpSpPr/>
          <p:nvPr/>
        </p:nvGrpSpPr>
        <p:grpSpPr>
          <a:xfrm>
            <a:off x="1143001" y="4000500"/>
            <a:ext cx="16437928" cy="2286000"/>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60"/>
                </a:lnSpc>
              </a:pPr>
              <a:endParaRPr/>
            </a:p>
          </p:txBody>
        </p:sp>
      </p:grpSp>
      <p:sp>
        <p:nvSpPr>
          <p:cNvPr id="15" name="TextBox 15"/>
          <p:cNvSpPr txBox="1"/>
          <p:nvPr/>
        </p:nvSpPr>
        <p:spPr>
          <a:xfrm>
            <a:off x="6324600" y="4574085"/>
            <a:ext cx="5887330" cy="1036246"/>
          </a:xfrm>
          <a:prstGeom prst="rect">
            <a:avLst/>
          </a:prstGeom>
        </p:spPr>
        <p:txBody>
          <a:bodyPr wrap="square" lIns="0" tIns="0" rIns="0" bIns="0" rtlCol="0" anchor="t">
            <a:spAutoFit/>
          </a:bodyPr>
          <a:lstStyle/>
          <a:p>
            <a:pPr>
              <a:lnSpc>
                <a:spcPts val="8625"/>
              </a:lnSpc>
              <a:spcBef>
                <a:spcPct val="0"/>
              </a:spcBef>
            </a:pPr>
            <a:r>
              <a:rPr lang="en-US" sz="6600" b="1" spc="331" dirty="0">
                <a:solidFill>
                  <a:srgbClr val="231F20"/>
                </a:solidFill>
                <a:latin typeface="Montserrat Light" panose="00000400000000000000" pitchFamily="2" charset="0"/>
                <a:ea typeface="Segoe UI Black" panose="020B0A02040204020203" pitchFamily="34" charset="0"/>
              </a:rPr>
              <a:t>6. KẾT LUẬN</a:t>
            </a:r>
            <a:endParaRPr lang="en-US" sz="6600" u="none" spc="331" dirty="0">
              <a:solidFill>
                <a:srgbClr val="231F20"/>
              </a:solidFill>
              <a:latin typeface="Montserrat Light" panose="00000400000000000000" pitchFamily="2" charset="0"/>
              <a:ea typeface="Segoe UI Black" panose="020B0A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
            <a:ext cx="18288000" cy="10365347"/>
          </a:xfrm>
          <a:prstGeom prst="rect">
            <a:avLst/>
          </a:prstGeom>
        </p:spPr>
      </p:pic>
      <p:sp>
        <p:nvSpPr>
          <p:cNvPr id="63" name="Tán cây 1.2"/>
          <p:cNvSpPr/>
          <p:nvPr/>
        </p:nvSpPr>
        <p:spPr>
          <a:xfrm>
            <a:off x="14551232" y="6250310"/>
            <a:ext cx="2253189" cy="3157875"/>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64" name="Thân cây 1.2"/>
          <p:cNvSpPr/>
          <p:nvPr/>
        </p:nvSpPr>
        <p:spPr>
          <a:xfrm>
            <a:off x="15368726" y="7261414"/>
            <a:ext cx="421182" cy="3103934"/>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61" name="Tán cây 2.2"/>
          <p:cNvSpPr/>
          <p:nvPr/>
        </p:nvSpPr>
        <p:spPr>
          <a:xfrm>
            <a:off x="13693538" y="7563887"/>
            <a:ext cx="1216238" cy="196818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62" name="Thân cây 2.2"/>
          <p:cNvSpPr/>
          <p:nvPr/>
        </p:nvSpPr>
        <p:spPr>
          <a:xfrm>
            <a:off x="14049853" y="8317659"/>
            <a:ext cx="377738" cy="1969341"/>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9" name="Tán cây 3.3"/>
          <p:cNvSpPr/>
          <p:nvPr/>
        </p:nvSpPr>
        <p:spPr>
          <a:xfrm>
            <a:off x="15677827" y="4372181"/>
            <a:ext cx="2474303" cy="4614264"/>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60" name="Thân cây 3.3"/>
          <p:cNvSpPr/>
          <p:nvPr/>
        </p:nvSpPr>
        <p:spPr>
          <a:xfrm>
            <a:off x="16696034" y="6626360"/>
            <a:ext cx="578247" cy="3660641"/>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4" name="Rectangle 3"/>
          <p:cNvSpPr/>
          <p:nvPr/>
        </p:nvSpPr>
        <p:spPr>
          <a:xfrm rot="18815042">
            <a:off x="4441594" y="3484262"/>
            <a:ext cx="1555343" cy="1555343"/>
          </a:xfrm>
          <a:prstGeom prst="rect">
            <a:avLst/>
          </a:prstGeom>
          <a:noFill/>
          <a:ln w="57150">
            <a:solidFill>
              <a:srgbClr val="3A9C9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D</a:t>
            </a:r>
            <a:endParaRPr lang="vi-VN" sz="2700" dirty="0"/>
          </a:p>
        </p:txBody>
      </p:sp>
      <p:sp>
        <p:nvSpPr>
          <p:cNvPr id="55" name="Rectangle 54"/>
          <p:cNvSpPr/>
          <p:nvPr/>
        </p:nvSpPr>
        <p:spPr>
          <a:xfrm rot="18815042">
            <a:off x="1683655" y="6361837"/>
            <a:ext cx="745367" cy="745367"/>
          </a:xfrm>
          <a:prstGeom prst="rect">
            <a:avLst/>
          </a:prstGeom>
          <a:solidFill>
            <a:srgbClr val="225C58"/>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8" name="Rectangle 57"/>
          <p:cNvSpPr/>
          <p:nvPr/>
        </p:nvSpPr>
        <p:spPr>
          <a:xfrm rot="18815042">
            <a:off x="5329367" y="6015374"/>
            <a:ext cx="688530" cy="624621"/>
          </a:xfrm>
          <a:prstGeom prst="rect">
            <a:avLst/>
          </a:prstGeom>
          <a:noFill/>
          <a:ln w="28575">
            <a:solidFill>
              <a:srgbClr val="D9D9D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grpSp>
        <p:nvGrpSpPr>
          <p:cNvPr id="15" name="Group 14"/>
          <p:cNvGrpSpPr/>
          <p:nvPr/>
        </p:nvGrpSpPr>
        <p:grpSpPr>
          <a:xfrm>
            <a:off x="17398782" y="6148776"/>
            <a:ext cx="840138" cy="4143300"/>
            <a:chOff x="4470189" y="4688431"/>
            <a:chExt cx="439924" cy="2169569"/>
          </a:xfrm>
          <a:solidFill>
            <a:srgbClr val="000000"/>
          </a:solidFill>
        </p:grpSpPr>
        <p:sp>
          <p:nvSpPr>
            <p:cNvPr id="14" name="Teardrop 13"/>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7" name="Rectangle 6"/>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72" name="Rectangle 71"/>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93" name="Rectangle 92"/>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8" name="Rectangle 7"/>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9" name="Rectangle 8"/>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0" name="Block Arc 9"/>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solidFill>
                  <a:schemeClr val="tx1"/>
                </a:solidFill>
              </a:endParaRPr>
            </a:p>
          </p:txBody>
        </p:sp>
        <p:sp>
          <p:nvSpPr>
            <p:cNvPr id="94" name="Block Arc 93"/>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solidFill>
                  <a:schemeClr val="tx1"/>
                </a:solidFill>
              </a:endParaRPr>
            </a:p>
          </p:txBody>
        </p:sp>
      </p:grpSp>
      <p:pic>
        <p:nvPicPr>
          <p:cNvPr id="17" name="Graphic 16" descr="Succulent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685" y="8977645"/>
            <a:ext cx="1177089" cy="1177089"/>
          </a:xfrm>
          <a:prstGeom prst="rect">
            <a:avLst/>
          </a:prstGeom>
        </p:spPr>
      </p:pic>
      <p:pic>
        <p:nvPicPr>
          <p:cNvPr id="19" name="Graphic 18" descr="Plant With Roots with solid fill"/>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98180" y="9469517"/>
            <a:ext cx="925545" cy="1091940"/>
          </a:xfrm>
          <a:prstGeom prst="rect">
            <a:avLst/>
          </a:prstGeom>
        </p:spPr>
      </p:pic>
      <p:sp>
        <p:nvSpPr>
          <p:cNvPr id="2" name="!!Rectangle 20"/>
          <p:cNvSpPr/>
          <p:nvPr/>
        </p:nvSpPr>
        <p:spPr>
          <a:xfrm>
            <a:off x="1013719" y="1300555"/>
            <a:ext cx="16126117" cy="7883753"/>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	C</a:t>
            </a:r>
            <a:r>
              <a:rPr lang="vi-VN" sz="3200" dirty="0"/>
              <a:t>húng t</a:t>
            </a:r>
            <a:r>
              <a:rPr lang="en-US" sz="3200" dirty="0"/>
              <a:t>a</a:t>
            </a:r>
            <a:r>
              <a:rPr lang="vi-VN" sz="3200" dirty="0"/>
              <a:t> đã thảo luận về một số khía cạnh của hệ thống lưu trữ ba chiều khối lượng về chất lượng dữ liệu. Đầu tiên</a:t>
            </a:r>
            <a:r>
              <a:rPr lang="en-US" sz="3200" dirty="0"/>
              <a:t>,</a:t>
            </a:r>
            <a:r>
              <a:rPr lang="vi-VN" sz="3200" dirty="0"/>
              <a:t> trình bày bismuth tellurite như một vật liệu lưu trữ thay thế. So với lithium niobate lan rộng rãi, nó có lợi thế lớn để khắc phục sự biến động hình ba chiều do hiệu ứng tự cố định, mặc dù cần phải đạt được những cải tiến hơn nữa về chất lượng quang học và độ nhạy vật liệu. </a:t>
            </a:r>
            <a:endParaRPr lang="en-US" sz="3200" dirty="0"/>
          </a:p>
          <a:p>
            <a:endParaRPr lang="en-US" sz="3200" dirty="0"/>
          </a:p>
          <a:p>
            <a:r>
              <a:rPr lang="en-US" sz="3200" dirty="0"/>
              <a:t>	</a:t>
            </a:r>
            <a:r>
              <a:rPr lang="vi-VN" sz="3200" dirty="0"/>
              <a:t>Thứ hai, chúng t</a:t>
            </a:r>
            <a:r>
              <a:rPr lang="en-US" sz="3200" dirty="0"/>
              <a:t>a</a:t>
            </a:r>
            <a:r>
              <a:rPr lang="vi-VN" sz="3200" dirty="0"/>
              <a:t> đã xem xét một cách tiếp cận chung để mã hóa điều chế thang màu xám và chỉ ra quy tắc xây dựng chung cho các mã trọng lượng không đổi phổ biến.</a:t>
            </a:r>
            <a:endParaRPr lang="en-US" sz="3200" dirty="0"/>
          </a:p>
          <a:p>
            <a:endParaRPr lang="en-US" sz="3200" dirty="0"/>
          </a:p>
          <a:p>
            <a:r>
              <a:rPr lang="en-US" sz="3200" dirty="0"/>
              <a:t>	</a:t>
            </a:r>
            <a:r>
              <a:rPr lang="vi-VN" sz="3200" dirty="0"/>
              <a:t> Cuối cùng, đã điều tra số lượng bảo mật dữ liệu được cung cấp bởi mã hóa mã pha ngẫu nhiên, trước đây được phát âm là rất hiệu quả. Hóa ra nó kém hiệu quả hơn mã hóa dựa trên các hoạt động của trang dữ liệu số học khi lạm dụng khả năng đánh địa chỉ nội dung trong hệ thống lưu trữ ba chiều ổ đĩa được mã hóa theo pha.</a:t>
            </a:r>
            <a:endParaRPr lang="en-US" sz="3200" dirty="0"/>
          </a:p>
        </p:txBody>
      </p:sp>
      <p:sp>
        <p:nvSpPr>
          <p:cNvPr id="6" name="!!vuong 1"/>
          <p:cNvSpPr/>
          <p:nvPr/>
        </p:nvSpPr>
        <p:spPr>
          <a:xfrm rot="10800000">
            <a:off x="2438399" y="259834"/>
            <a:ext cx="12572999" cy="944259"/>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 name="TextBox 10"/>
          <p:cNvSpPr txBox="1"/>
          <p:nvPr/>
        </p:nvSpPr>
        <p:spPr>
          <a:xfrm>
            <a:off x="5041252" y="338183"/>
            <a:ext cx="6832129" cy="921534"/>
          </a:xfrm>
          <a:prstGeom prst="rect">
            <a:avLst/>
          </a:prstGeom>
          <a:noFill/>
        </p:spPr>
        <p:txBody>
          <a:bodyPr wrap="square">
            <a:spAutoFit/>
          </a:bodyPr>
          <a:lstStyle/>
          <a:p>
            <a:pPr algn="ctr">
              <a:lnSpc>
                <a:spcPct val="107000"/>
              </a:lnSpc>
              <a:spcAft>
                <a:spcPts val="1200"/>
              </a:spcAft>
            </a:pPr>
            <a:r>
              <a:rPr lang="en-US" sz="5400" b="1" kern="100" dirty="0">
                <a:solidFill>
                  <a:srgbClr val="019299"/>
                </a:solidFill>
                <a:latin typeface="Times New Roman" panose="02020603050405020304" pitchFamily="18" charset="0"/>
                <a:ea typeface="Calibri" panose="020F0502020204030204" pitchFamily="34" charset="0"/>
              </a:rPr>
              <a:t>6</a:t>
            </a:r>
            <a:r>
              <a:rPr lang="vi-VN" sz="5400" b="1" kern="100" dirty="0">
                <a:solidFill>
                  <a:srgbClr val="019299"/>
                </a:solidFill>
                <a:latin typeface="Times New Roman" panose="02020603050405020304" pitchFamily="18" charset="0"/>
                <a:ea typeface="Calibri" panose="020F0502020204030204" pitchFamily="34" charset="0"/>
              </a:rPr>
              <a:t>. </a:t>
            </a:r>
            <a:r>
              <a:rPr lang="en-US" sz="5400" b="1" kern="100" dirty="0">
                <a:solidFill>
                  <a:srgbClr val="019299"/>
                </a:solidFill>
                <a:latin typeface="Times New Roman" panose="02020603050405020304" pitchFamily="18" charset="0"/>
                <a:ea typeface="Calibri" panose="020F0502020204030204" pitchFamily="34" charset="0"/>
              </a:rPr>
              <a:t>KẾT LUẬN</a:t>
            </a:r>
            <a:endParaRPr lang="vi-VN" sz="5400" kern="100" dirty="0">
              <a:solidFill>
                <a:srgbClr val="019299"/>
              </a:solidFill>
              <a:latin typeface="Times New Roman" panose="02020603050405020304" pitchFamily="18" charset="0"/>
              <a:ea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arn(inVertic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barn(inVertical)">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E4FA3-2B47-48D1-418B-7B3F97FE4AB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71E9EB-C66C-7118-0D6D-CE136EF02DBE}"/>
              </a:ext>
            </a:extLst>
          </p:cNvPr>
          <p:cNvPicPr>
            <a:picLocks noChangeAspect="1"/>
          </p:cNvPicPr>
          <p:nvPr/>
        </p:nvPicPr>
        <p:blipFill>
          <a:blip r:embed="rId3"/>
          <a:stretch>
            <a:fillRect/>
          </a:stretch>
        </p:blipFill>
        <p:spPr>
          <a:xfrm>
            <a:off x="-5371" y="0"/>
            <a:ext cx="18293371" cy="10266644"/>
          </a:xfrm>
          <a:prstGeom prst="rect">
            <a:avLst/>
          </a:prstGeom>
        </p:spPr>
      </p:pic>
      <p:sp>
        <p:nvSpPr>
          <p:cNvPr id="145" name="Oval 144">
            <a:extLst>
              <a:ext uri="{FF2B5EF4-FFF2-40B4-BE49-F238E27FC236}">
                <a16:creationId xmlns:a16="http://schemas.microsoft.com/office/drawing/2014/main" id="{96CAD875-D213-FEA2-551D-BAB2B6A12EC9}"/>
              </a:ext>
            </a:extLst>
          </p:cNvPr>
          <p:cNvSpPr/>
          <p:nvPr/>
        </p:nvSpPr>
        <p:spPr>
          <a:xfrm>
            <a:off x="9453974" y="7151471"/>
            <a:ext cx="2456535" cy="2456535"/>
          </a:xfrm>
          <a:prstGeom prst="ellipse">
            <a:avLst/>
          </a:prstGeom>
          <a:gradFill flip="none" rotWithShape="1">
            <a:gsLst>
              <a:gs pos="21000">
                <a:srgbClr val="BEC00F"/>
              </a:gs>
              <a:gs pos="39000">
                <a:srgbClr val="9EA116"/>
              </a:gs>
              <a:gs pos="87000">
                <a:srgbClr val="30362F"/>
              </a:gs>
              <a:gs pos="53000">
                <a:srgbClr val="7E821D"/>
              </a:gs>
              <a:gs pos="63000">
                <a:srgbClr val="636823"/>
              </a:gs>
              <a:gs pos="76000">
                <a:srgbClr val="41472B"/>
              </a:gs>
              <a:gs pos="0">
                <a:srgbClr val="FFFF00"/>
              </a:gs>
              <a:gs pos="100000">
                <a:srgbClr val="23293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pic>
        <p:nvPicPr>
          <p:cNvPr id="140" name="Picture 4" descr="Index of /~pptlabs/dev/shapes">
            <a:extLst>
              <a:ext uri="{FF2B5EF4-FFF2-40B4-BE49-F238E27FC236}">
                <a16:creationId xmlns:a16="http://schemas.microsoft.com/office/drawing/2014/main" id="{D3D26B9F-6A8F-D29C-65D4-E15046901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753" y="8627085"/>
            <a:ext cx="2171889" cy="21718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2E6AA63-425E-F5E5-63F8-BECD20C7A4AD}"/>
              </a:ext>
            </a:extLst>
          </p:cNvPr>
          <p:cNvPicPr>
            <a:picLocks noChangeAspect="1"/>
          </p:cNvPicPr>
          <p:nvPr/>
        </p:nvPicPr>
        <p:blipFill rotWithShape="1">
          <a:blip r:embed="rId5">
            <a:alphaModFix amt="50000"/>
            <a:extLst>
              <a:ext uri="{BEBA8EAE-BF5A-486C-A8C5-ECC9F3942E4B}">
                <a14:imgProps xmlns:a14="http://schemas.microsoft.com/office/drawing/2010/main">
                  <a14:imgLayer r:embed="rId6">
                    <a14:imgEffect>
                      <a14:backgroundRemoval t="80723" b="97390" l="4868" r="94118">
                        <a14:foregroundMark x1="12982" y1="96586" x2="8114" y2="95984"/>
                        <a14:foregroundMark x1="90872" y1="93173" x2="94320" y2="94980"/>
                        <a14:foregroundMark x1="8114" y1="96586" x2="4868" y2="97189"/>
                      </a14:backgroundRemoval>
                    </a14:imgEffect>
                    <a14:imgEffect>
                      <a14:artisticBlur/>
                    </a14:imgEffect>
                  </a14:imgLayer>
                </a14:imgProps>
              </a:ext>
            </a:extLst>
          </a:blip>
          <a:srcRect t="78614"/>
          <a:stretch/>
        </p:blipFill>
        <p:spPr>
          <a:xfrm>
            <a:off x="14070308" y="2326700"/>
            <a:ext cx="3193386" cy="893385"/>
          </a:xfrm>
          <a:prstGeom prst="rect">
            <a:avLst/>
          </a:prstGeom>
        </p:spPr>
      </p:pic>
      <p:grpSp>
        <p:nvGrpSpPr>
          <p:cNvPr id="91" name="Group 90">
            <a:extLst>
              <a:ext uri="{FF2B5EF4-FFF2-40B4-BE49-F238E27FC236}">
                <a16:creationId xmlns:a16="http://schemas.microsoft.com/office/drawing/2014/main" id="{AEB246AC-1A77-780E-1DF6-1D28FF3B64A8}"/>
              </a:ext>
            </a:extLst>
          </p:cNvPr>
          <p:cNvGrpSpPr/>
          <p:nvPr/>
        </p:nvGrpSpPr>
        <p:grpSpPr>
          <a:xfrm>
            <a:off x="11108252" y="7360972"/>
            <a:ext cx="1718139" cy="3008510"/>
            <a:chOff x="6156879" y="1263490"/>
            <a:chExt cx="2445841" cy="5564834"/>
          </a:xfrm>
          <a:solidFill>
            <a:srgbClr val="7F7F7F">
              <a:alpha val="20000"/>
            </a:srgbClr>
          </a:solidFill>
        </p:grpSpPr>
        <p:sp>
          <p:nvSpPr>
            <p:cNvPr id="92" name="Rectangle 91">
              <a:extLst>
                <a:ext uri="{FF2B5EF4-FFF2-40B4-BE49-F238E27FC236}">
                  <a16:creationId xmlns:a16="http://schemas.microsoft.com/office/drawing/2014/main" id="{67C5DE11-0D9E-3F28-55F9-2C43060D5CD8}"/>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93" name="Rectangle 92">
              <a:extLst>
                <a:ext uri="{FF2B5EF4-FFF2-40B4-BE49-F238E27FC236}">
                  <a16:creationId xmlns:a16="http://schemas.microsoft.com/office/drawing/2014/main" id="{E6255CA3-79B6-369E-D682-6ED35B4F0FAC}"/>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94" name="Rectangle 93">
              <a:extLst>
                <a:ext uri="{FF2B5EF4-FFF2-40B4-BE49-F238E27FC236}">
                  <a16:creationId xmlns:a16="http://schemas.microsoft.com/office/drawing/2014/main" id="{69BE4787-C071-9124-4AE8-12C5A2D6E75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95" name="Rectangle 94">
              <a:extLst>
                <a:ext uri="{FF2B5EF4-FFF2-40B4-BE49-F238E27FC236}">
                  <a16:creationId xmlns:a16="http://schemas.microsoft.com/office/drawing/2014/main" id="{0BF2E161-8FEF-5EB5-EA7D-4D2DD96D7DE1}"/>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96" name="Rectangle 95">
              <a:extLst>
                <a:ext uri="{FF2B5EF4-FFF2-40B4-BE49-F238E27FC236}">
                  <a16:creationId xmlns:a16="http://schemas.microsoft.com/office/drawing/2014/main" id="{062792F2-F4C1-FEA1-750E-9E5F84CAE62B}"/>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97" name="Rectangle 96">
              <a:extLst>
                <a:ext uri="{FF2B5EF4-FFF2-40B4-BE49-F238E27FC236}">
                  <a16:creationId xmlns:a16="http://schemas.microsoft.com/office/drawing/2014/main" id="{ADEA58B4-4D26-677D-278F-BF4240B0E375}"/>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98" name="Rectangle 97">
              <a:extLst>
                <a:ext uri="{FF2B5EF4-FFF2-40B4-BE49-F238E27FC236}">
                  <a16:creationId xmlns:a16="http://schemas.microsoft.com/office/drawing/2014/main" id="{6BF95318-B4C9-4C31-A826-E3A98D0F39C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99" name="Rectangle 98">
              <a:extLst>
                <a:ext uri="{FF2B5EF4-FFF2-40B4-BE49-F238E27FC236}">
                  <a16:creationId xmlns:a16="http://schemas.microsoft.com/office/drawing/2014/main" id="{5ABE5463-15E2-FBCA-FAD1-C1EBD961A82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00" name="Rectangle 99">
              <a:extLst>
                <a:ext uri="{FF2B5EF4-FFF2-40B4-BE49-F238E27FC236}">
                  <a16:creationId xmlns:a16="http://schemas.microsoft.com/office/drawing/2014/main" id="{83845186-3FC9-18AD-DFEB-B8CCC73F3BF8}"/>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01" name="Rectangle 100">
              <a:extLst>
                <a:ext uri="{FF2B5EF4-FFF2-40B4-BE49-F238E27FC236}">
                  <a16:creationId xmlns:a16="http://schemas.microsoft.com/office/drawing/2014/main" id="{06124488-5E7A-B21C-27CB-B119086B1B35}"/>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02" name="Rectangle 101">
              <a:extLst>
                <a:ext uri="{FF2B5EF4-FFF2-40B4-BE49-F238E27FC236}">
                  <a16:creationId xmlns:a16="http://schemas.microsoft.com/office/drawing/2014/main" id="{90D04FB0-90FF-1A77-A805-B396917777E5}"/>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03" name="Rectangle 102">
              <a:extLst>
                <a:ext uri="{FF2B5EF4-FFF2-40B4-BE49-F238E27FC236}">
                  <a16:creationId xmlns:a16="http://schemas.microsoft.com/office/drawing/2014/main" id="{F7E933F5-BD6D-3C72-B00E-6311CD29CE4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04" name="Rectangle 103">
              <a:extLst>
                <a:ext uri="{FF2B5EF4-FFF2-40B4-BE49-F238E27FC236}">
                  <a16:creationId xmlns:a16="http://schemas.microsoft.com/office/drawing/2014/main" id="{1E58DF75-5DAF-C342-E4C4-048DCF059C6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05" name="Rectangle 104">
              <a:extLst>
                <a:ext uri="{FF2B5EF4-FFF2-40B4-BE49-F238E27FC236}">
                  <a16:creationId xmlns:a16="http://schemas.microsoft.com/office/drawing/2014/main" id="{F06BB82E-56E4-3CDF-463E-1FBF5035314A}"/>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06" name="Rectangle 105">
              <a:extLst>
                <a:ext uri="{FF2B5EF4-FFF2-40B4-BE49-F238E27FC236}">
                  <a16:creationId xmlns:a16="http://schemas.microsoft.com/office/drawing/2014/main" id="{B0DB9D97-BCB6-8F07-79D0-6BB902FD1A6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07" name="Rectangle 106">
              <a:extLst>
                <a:ext uri="{FF2B5EF4-FFF2-40B4-BE49-F238E27FC236}">
                  <a16:creationId xmlns:a16="http://schemas.microsoft.com/office/drawing/2014/main" id="{9BDF1F3C-8646-A65D-D18B-A65BBFC5486E}"/>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grpSp>
      <p:grpSp>
        <p:nvGrpSpPr>
          <p:cNvPr id="37" name="Group 36">
            <a:extLst>
              <a:ext uri="{FF2B5EF4-FFF2-40B4-BE49-F238E27FC236}">
                <a16:creationId xmlns:a16="http://schemas.microsoft.com/office/drawing/2014/main" id="{94F60347-7913-AE15-E5BD-664B96C4B2EF}"/>
              </a:ext>
            </a:extLst>
          </p:cNvPr>
          <p:cNvGrpSpPr/>
          <p:nvPr/>
        </p:nvGrpSpPr>
        <p:grpSpPr>
          <a:xfrm flipH="1">
            <a:off x="12834742" y="3405545"/>
            <a:ext cx="1766753" cy="6648228"/>
            <a:chOff x="8269148" y="2257243"/>
            <a:chExt cx="1233691" cy="4642338"/>
          </a:xfrm>
          <a:solidFill>
            <a:srgbClr val="4F4F4F">
              <a:alpha val="67000"/>
            </a:srgbClr>
          </a:solidFill>
        </p:grpSpPr>
        <p:sp>
          <p:nvSpPr>
            <p:cNvPr id="38" name="Freeform: Shape 37">
              <a:extLst>
                <a:ext uri="{FF2B5EF4-FFF2-40B4-BE49-F238E27FC236}">
                  <a16:creationId xmlns:a16="http://schemas.microsoft.com/office/drawing/2014/main" id="{56CB58B5-E905-A4DE-A7CF-68BE3AB59756}"/>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39" name="Freeform: Shape 38">
              <a:extLst>
                <a:ext uri="{FF2B5EF4-FFF2-40B4-BE49-F238E27FC236}">
                  <a16:creationId xmlns:a16="http://schemas.microsoft.com/office/drawing/2014/main" id="{6B213526-D4FA-09D9-F495-B7A55F7A28EA}"/>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grpSp>
      <p:grpSp>
        <p:nvGrpSpPr>
          <p:cNvPr id="40" name="Group 39">
            <a:extLst>
              <a:ext uri="{FF2B5EF4-FFF2-40B4-BE49-F238E27FC236}">
                <a16:creationId xmlns:a16="http://schemas.microsoft.com/office/drawing/2014/main" id="{3CBCAB4B-736C-61C3-CD4C-A266D92C2843}"/>
              </a:ext>
            </a:extLst>
          </p:cNvPr>
          <p:cNvGrpSpPr/>
          <p:nvPr/>
        </p:nvGrpSpPr>
        <p:grpSpPr>
          <a:xfrm>
            <a:off x="15383160" y="2337718"/>
            <a:ext cx="1864053" cy="7975130"/>
            <a:chOff x="10458385" y="595308"/>
            <a:chExt cx="1350499" cy="6262692"/>
          </a:xfrm>
          <a:solidFill>
            <a:srgbClr val="2E3642"/>
          </a:solidFill>
        </p:grpSpPr>
        <p:sp>
          <p:nvSpPr>
            <p:cNvPr id="41" name="Freeform: Shape 40">
              <a:extLst>
                <a:ext uri="{FF2B5EF4-FFF2-40B4-BE49-F238E27FC236}">
                  <a16:creationId xmlns:a16="http://schemas.microsoft.com/office/drawing/2014/main" id="{14B6E9A9-8DAD-D5DC-287F-62C38BE9BC7F}"/>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cxnSp>
          <p:nvCxnSpPr>
            <p:cNvPr id="42" name="Straight Connector 41">
              <a:extLst>
                <a:ext uri="{FF2B5EF4-FFF2-40B4-BE49-F238E27FC236}">
                  <a16:creationId xmlns:a16="http://schemas.microsoft.com/office/drawing/2014/main" id="{2435EDD1-64AE-D9A6-BEB6-010FBB0DE905}"/>
                </a:ext>
              </a:extLst>
            </p:cNvPr>
            <p:cNvCxnSpPr>
              <a:endCxn id="41" idx="11"/>
            </p:cNvCxnSpPr>
            <p:nvPr/>
          </p:nvCxnSpPr>
          <p:spPr>
            <a:xfrm>
              <a:off x="11133634" y="595308"/>
              <a:ext cx="0" cy="410532"/>
            </a:xfrm>
            <a:prstGeom prst="line">
              <a:avLst/>
            </a:prstGeom>
            <a:grpFill/>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80E30706-CE1C-4339-2C8E-6F7C6BCE988A}"/>
              </a:ext>
            </a:extLst>
          </p:cNvPr>
          <p:cNvGrpSpPr/>
          <p:nvPr/>
        </p:nvGrpSpPr>
        <p:grpSpPr>
          <a:xfrm>
            <a:off x="14217518" y="6154932"/>
            <a:ext cx="1573880" cy="4259004"/>
            <a:chOff x="6156878" y="1263490"/>
            <a:chExt cx="2445840" cy="5564834"/>
          </a:xfrm>
          <a:solidFill>
            <a:schemeClr val="tx1">
              <a:lumMod val="95000"/>
              <a:lumOff val="5000"/>
              <a:alpha val="40000"/>
            </a:schemeClr>
          </a:solidFill>
        </p:grpSpPr>
        <p:sp>
          <p:nvSpPr>
            <p:cNvPr id="110" name="Rectangle 109">
              <a:extLst>
                <a:ext uri="{FF2B5EF4-FFF2-40B4-BE49-F238E27FC236}">
                  <a16:creationId xmlns:a16="http://schemas.microsoft.com/office/drawing/2014/main" id="{306EAFE7-C220-F04C-F7D0-2EE2C73B158D}"/>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1" name="Rectangle 110">
              <a:extLst>
                <a:ext uri="{FF2B5EF4-FFF2-40B4-BE49-F238E27FC236}">
                  <a16:creationId xmlns:a16="http://schemas.microsoft.com/office/drawing/2014/main" id="{63CC3E55-8B03-95F9-D6CA-87D1B52CB8A7}"/>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2" name="Rectangle 111">
              <a:extLst>
                <a:ext uri="{FF2B5EF4-FFF2-40B4-BE49-F238E27FC236}">
                  <a16:creationId xmlns:a16="http://schemas.microsoft.com/office/drawing/2014/main" id="{E18FFCD7-5F63-4594-B760-E870D66ED95E}"/>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3" name="Rectangle 112">
              <a:extLst>
                <a:ext uri="{FF2B5EF4-FFF2-40B4-BE49-F238E27FC236}">
                  <a16:creationId xmlns:a16="http://schemas.microsoft.com/office/drawing/2014/main" id="{9296B2EE-D2DA-96F6-B23B-0083C2F33E3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4" name="Rectangle 113">
              <a:extLst>
                <a:ext uri="{FF2B5EF4-FFF2-40B4-BE49-F238E27FC236}">
                  <a16:creationId xmlns:a16="http://schemas.microsoft.com/office/drawing/2014/main" id="{64E7D3CE-7E41-FDCC-F421-13103C45917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5" name="Rectangle 114">
              <a:extLst>
                <a:ext uri="{FF2B5EF4-FFF2-40B4-BE49-F238E27FC236}">
                  <a16:creationId xmlns:a16="http://schemas.microsoft.com/office/drawing/2014/main" id="{FA1F1609-E2DF-0BAB-FA9C-D2224A2AB2C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6" name="Rectangle 115">
              <a:extLst>
                <a:ext uri="{FF2B5EF4-FFF2-40B4-BE49-F238E27FC236}">
                  <a16:creationId xmlns:a16="http://schemas.microsoft.com/office/drawing/2014/main" id="{59C1ADD0-48CA-FF07-869B-CEF8424FC0EE}"/>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7" name="Rectangle 116">
              <a:extLst>
                <a:ext uri="{FF2B5EF4-FFF2-40B4-BE49-F238E27FC236}">
                  <a16:creationId xmlns:a16="http://schemas.microsoft.com/office/drawing/2014/main" id="{3E0C5F9B-07DF-2F78-495B-E4E2C2E3E82C}"/>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8" name="Rectangle 117">
              <a:extLst>
                <a:ext uri="{FF2B5EF4-FFF2-40B4-BE49-F238E27FC236}">
                  <a16:creationId xmlns:a16="http://schemas.microsoft.com/office/drawing/2014/main" id="{1E0E5CB2-3E68-7E30-99AD-485AD052CB6C}"/>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19" name="Rectangle 118">
              <a:extLst>
                <a:ext uri="{FF2B5EF4-FFF2-40B4-BE49-F238E27FC236}">
                  <a16:creationId xmlns:a16="http://schemas.microsoft.com/office/drawing/2014/main" id="{6C751FA8-8A41-B513-A84F-0FF911D89511}"/>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20" name="Rectangle 119">
              <a:extLst>
                <a:ext uri="{FF2B5EF4-FFF2-40B4-BE49-F238E27FC236}">
                  <a16:creationId xmlns:a16="http://schemas.microsoft.com/office/drawing/2014/main" id="{B0F2C0D3-B474-F09C-CF82-057F5D727397}"/>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21" name="Rectangle 120">
              <a:extLst>
                <a:ext uri="{FF2B5EF4-FFF2-40B4-BE49-F238E27FC236}">
                  <a16:creationId xmlns:a16="http://schemas.microsoft.com/office/drawing/2014/main" id="{F16F0C7B-6D75-46B3-33FD-EF58781B2FF3}"/>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22" name="Rectangle 121">
              <a:extLst>
                <a:ext uri="{FF2B5EF4-FFF2-40B4-BE49-F238E27FC236}">
                  <a16:creationId xmlns:a16="http://schemas.microsoft.com/office/drawing/2014/main" id="{8AF24E33-631C-2FF3-7304-35A237D2818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23" name="Rectangle 122">
              <a:extLst>
                <a:ext uri="{FF2B5EF4-FFF2-40B4-BE49-F238E27FC236}">
                  <a16:creationId xmlns:a16="http://schemas.microsoft.com/office/drawing/2014/main" id="{7A940591-E550-B681-0549-63F19C644FC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24" name="Rectangle 123">
              <a:extLst>
                <a:ext uri="{FF2B5EF4-FFF2-40B4-BE49-F238E27FC236}">
                  <a16:creationId xmlns:a16="http://schemas.microsoft.com/office/drawing/2014/main" id="{9A4F9EE7-431D-F24F-D1CA-E5C53085D378}"/>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25" name="Rectangle 124">
              <a:extLst>
                <a:ext uri="{FF2B5EF4-FFF2-40B4-BE49-F238E27FC236}">
                  <a16:creationId xmlns:a16="http://schemas.microsoft.com/office/drawing/2014/main" id="{2CC545B2-428F-746D-BF36-C3D194F014D8}"/>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grpSp>
      <p:grpSp>
        <p:nvGrpSpPr>
          <p:cNvPr id="43" name="Group 42">
            <a:extLst>
              <a:ext uri="{FF2B5EF4-FFF2-40B4-BE49-F238E27FC236}">
                <a16:creationId xmlns:a16="http://schemas.microsoft.com/office/drawing/2014/main" id="{CB8D570D-4877-C91F-34F0-9D527852FE18}"/>
              </a:ext>
            </a:extLst>
          </p:cNvPr>
          <p:cNvGrpSpPr/>
          <p:nvPr/>
        </p:nvGrpSpPr>
        <p:grpSpPr>
          <a:xfrm>
            <a:off x="17099387" y="8530163"/>
            <a:ext cx="1073129" cy="1751274"/>
            <a:chOff x="6156878" y="1263490"/>
            <a:chExt cx="2445840" cy="5564834"/>
          </a:xfrm>
          <a:solidFill>
            <a:schemeClr val="tx1">
              <a:lumMod val="65000"/>
              <a:lumOff val="35000"/>
              <a:alpha val="26000"/>
            </a:schemeClr>
          </a:solidFill>
        </p:grpSpPr>
        <p:sp>
          <p:nvSpPr>
            <p:cNvPr id="44" name="Rectangle 43">
              <a:extLst>
                <a:ext uri="{FF2B5EF4-FFF2-40B4-BE49-F238E27FC236}">
                  <a16:creationId xmlns:a16="http://schemas.microsoft.com/office/drawing/2014/main" id="{CDD3F759-FD23-5CA5-DF0F-7A17DDAE53B4}"/>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45" name="Rectangle 44">
              <a:extLst>
                <a:ext uri="{FF2B5EF4-FFF2-40B4-BE49-F238E27FC236}">
                  <a16:creationId xmlns:a16="http://schemas.microsoft.com/office/drawing/2014/main" id="{3611021A-44FD-F822-FF46-AE87D3970E8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46" name="Rectangle 45">
              <a:extLst>
                <a:ext uri="{FF2B5EF4-FFF2-40B4-BE49-F238E27FC236}">
                  <a16:creationId xmlns:a16="http://schemas.microsoft.com/office/drawing/2014/main" id="{9BCB33BA-C114-659B-1514-737ECC001DD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47" name="Rectangle 46">
              <a:extLst>
                <a:ext uri="{FF2B5EF4-FFF2-40B4-BE49-F238E27FC236}">
                  <a16:creationId xmlns:a16="http://schemas.microsoft.com/office/drawing/2014/main" id="{F6EF702A-0290-D2BA-095D-14F57FC8CEE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48" name="Rectangle 47">
              <a:extLst>
                <a:ext uri="{FF2B5EF4-FFF2-40B4-BE49-F238E27FC236}">
                  <a16:creationId xmlns:a16="http://schemas.microsoft.com/office/drawing/2014/main" id="{0D06F213-D8CB-774D-B720-C31A16C54662}"/>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0" name="Rectangle 49">
              <a:extLst>
                <a:ext uri="{FF2B5EF4-FFF2-40B4-BE49-F238E27FC236}">
                  <a16:creationId xmlns:a16="http://schemas.microsoft.com/office/drawing/2014/main" id="{967D3F99-7D9D-EFEE-E955-4F48F3B0BAAE}"/>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1" name="Rectangle 50">
              <a:extLst>
                <a:ext uri="{FF2B5EF4-FFF2-40B4-BE49-F238E27FC236}">
                  <a16:creationId xmlns:a16="http://schemas.microsoft.com/office/drawing/2014/main" id="{315DBCCD-F7CE-AE65-A1A9-54EE9C80BB09}"/>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2" name="Rectangle 51">
              <a:extLst>
                <a:ext uri="{FF2B5EF4-FFF2-40B4-BE49-F238E27FC236}">
                  <a16:creationId xmlns:a16="http://schemas.microsoft.com/office/drawing/2014/main" id="{5FBCE004-2105-FD5A-1913-624C38E944BE}"/>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3" name="Rectangle 52">
              <a:extLst>
                <a:ext uri="{FF2B5EF4-FFF2-40B4-BE49-F238E27FC236}">
                  <a16:creationId xmlns:a16="http://schemas.microsoft.com/office/drawing/2014/main" id="{369ED212-192B-BCA8-01CD-12F41CFF816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4" name="Rectangle 53">
              <a:extLst>
                <a:ext uri="{FF2B5EF4-FFF2-40B4-BE49-F238E27FC236}">
                  <a16:creationId xmlns:a16="http://schemas.microsoft.com/office/drawing/2014/main" id="{4D69240A-B862-7841-8C4A-E335E423F850}"/>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5" name="Rectangle 54">
              <a:extLst>
                <a:ext uri="{FF2B5EF4-FFF2-40B4-BE49-F238E27FC236}">
                  <a16:creationId xmlns:a16="http://schemas.microsoft.com/office/drawing/2014/main" id="{EC5326C3-2168-F85D-79D7-06330348C515}"/>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6" name="Rectangle 55">
              <a:extLst>
                <a:ext uri="{FF2B5EF4-FFF2-40B4-BE49-F238E27FC236}">
                  <a16:creationId xmlns:a16="http://schemas.microsoft.com/office/drawing/2014/main" id="{B107017B-B0D7-3F78-F303-CC49B8AE79DD}"/>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7" name="Rectangle 56">
              <a:extLst>
                <a:ext uri="{FF2B5EF4-FFF2-40B4-BE49-F238E27FC236}">
                  <a16:creationId xmlns:a16="http://schemas.microsoft.com/office/drawing/2014/main" id="{DA8A2126-4913-3F24-357A-F657A91FC1C8}"/>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8" name="Rectangle 57">
              <a:extLst>
                <a:ext uri="{FF2B5EF4-FFF2-40B4-BE49-F238E27FC236}">
                  <a16:creationId xmlns:a16="http://schemas.microsoft.com/office/drawing/2014/main" id="{006E4BC2-8E35-44F2-01CC-4CA818927D4A}"/>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59" name="Rectangle 58">
              <a:extLst>
                <a:ext uri="{FF2B5EF4-FFF2-40B4-BE49-F238E27FC236}">
                  <a16:creationId xmlns:a16="http://schemas.microsoft.com/office/drawing/2014/main" id="{B625A590-2568-634E-129E-69E5AC01C0DE}"/>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90" name="Rectangle 89">
              <a:extLst>
                <a:ext uri="{FF2B5EF4-FFF2-40B4-BE49-F238E27FC236}">
                  <a16:creationId xmlns:a16="http://schemas.microsoft.com/office/drawing/2014/main" id="{9CA98489-69A7-7838-1469-C73179F4306C}"/>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grpSp>
      <p:sp>
        <p:nvSpPr>
          <p:cNvPr id="63" name="Rectangle 62">
            <a:extLst>
              <a:ext uri="{FF2B5EF4-FFF2-40B4-BE49-F238E27FC236}">
                <a16:creationId xmlns:a16="http://schemas.microsoft.com/office/drawing/2014/main" id="{EA2DD599-DC19-7215-B42B-1200BBF23C35}"/>
              </a:ext>
            </a:extLst>
          </p:cNvPr>
          <p:cNvSpPr/>
          <p:nvPr/>
        </p:nvSpPr>
        <p:spPr>
          <a:xfrm rot="10800000">
            <a:off x="176330" y="308358"/>
            <a:ext cx="17830799" cy="9704493"/>
          </a:xfrm>
          <a:prstGeom prst="rect">
            <a:avLst/>
          </a:prstGeom>
          <a:noFill/>
          <a:ln w="57150">
            <a:solidFill>
              <a:srgbClr val="01E9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49" name="Rectangle 5">
            <a:extLst>
              <a:ext uri="{FF2B5EF4-FFF2-40B4-BE49-F238E27FC236}">
                <a16:creationId xmlns:a16="http://schemas.microsoft.com/office/drawing/2014/main" id="{974E2DEE-28F2-97F3-FD76-791FA96A8308}"/>
              </a:ext>
            </a:extLst>
          </p:cNvPr>
          <p:cNvSpPr/>
          <p:nvPr/>
        </p:nvSpPr>
        <p:spPr>
          <a:xfrm flipH="1">
            <a:off x="14109944" y="8317846"/>
            <a:ext cx="1803312" cy="1938107"/>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60" name="Rectangle 59">
            <a:extLst>
              <a:ext uri="{FF2B5EF4-FFF2-40B4-BE49-F238E27FC236}">
                <a16:creationId xmlns:a16="http://schemas.microsoft.com/office/drawing/2014/main" id="{F90619E2-9224-F8DB-3357-2EBB276D14BE}"/>
              </a:ext>
            </a:extLst>
          </p:cNvPr>
          <p:cNvSpPr/>
          <p:nvPr/>
        </p:nvSpPr>
        <p:spPr>
          <a:xfrm>
            <a:off x="13354642" y="7217325"/>
            <a:ext cx="346850" cy="61639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64" name="Freeform: Shape 63">
            <a:extLst>
              <a:ext uri="{FF2B5EF4-FFF2-40B4-BE49-F238E27FC236}">
                <a16:creationId xmlns:a16="http://schemas.microsoft.com/office/drawing/2014/main" id="{AF03D792-1FEC-7471-56CE-8C4A7063CC24}"/>
              </a:ext>
            </a:extLst>
          </p:cNvPr>
          <p:cNvSpPr/>
          <p:nvPr/>
        </p:nvSpPr>
        <p:spPr>
          <a:xfrm rot="20308180">
            <a:off x="15419260" y="7656761"/>
            <a:ext cx="997952" cy="719027"/>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solidFill>
                <a:srgbClr val="82D7EF"/>
              </a:solidFill>
            </a:endParaRPr>
          </a:p>
        </p:txBody>
      </p:sp>
      <p:sp>
        <p:nvSpPr>
          <p:cNvPr id="65" name="Freeform: Shape 64">
            <a:extLst>
              <a:ext uri="{FF2B5EF4-FFF2-40B4-BE49-F238E27FC236}">
                <a16:creationId xmlns:a16="http://schemas.microsoft.com/office/drawing/2014/main" id="{48A614EB-C3CE-D133-AD31-8309C2A766F6}"/>
              </a:ext>
            </a:extLst>
          </p:cNvPr>
          <p:cNvSpPr/>
          <p:nvPr/>
        </p:nvSpPr>
        <p:spPr>
          <a:xfrm rot="20855778">
            <a:off x="17460931" y="7993423"/>
            <a:ext cx="918233" cy="719027"/>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solidFill>
                <a:srgbClr val="82D7EF"/>
              </a:solidFill>
            </a:endParaRPr>
          </a:p>
        </p:txBody>
      </p:sp>
      <p:sp>
        <p:nvSpPr>
          <p:cNvPr id="66" name="Freeform: Shape 65">
            <a:extLst>
              <a:ext uri="{FF2B5EF4-FFF2-40B4-BE49-F238E27FC236}">
                <a16:creationId xmlns:a16="http://schemas.microsoft.com/office/drawing/2014/main" id="{755D2D79-48F3-DDAF-C1B2-429AB10FEA71}"/>
              </a:ext>
            </a:extLst>
          </p:cNvPr>
          <p:cNvSpPr/>
          <p:nvPr/>
        </p:nvSpPr>
        <p:spPr>
          <a:xfrm rot="20451374">
            <a:off x="15678814" y="6978890"/>
            <a:ext cx="997952" cy="719027"/>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solidFill>
                <a:srgbClr val="82D7EF"/>
              </a:solidFill>
            </a:endParaRPr>
          </a:p>
        </p:txBody>
      </p:sp>
      <p:sp>
        <p:nvSpPr>
          <p:cNvPr id="67" name="Freeform: Shape 66">
            <a:extLst>
              <a:ext uri="{FF2B5EF4-FFF2-40B4-BE49-F238E27FC236}">
                <a16:creationId xmlns:a16="http://schemas.microsoft.com/office/drawing/2014/main" id="{B16341AF-FCAC-9788-9F02-A25153213DB7}"/>
              </a:ext>
            </a:extLst>
          </p:cNvPr>
          <p:cNvSpPr/>
          <p:nvPr/>
        </p:nvSpPr>
        <p:spPr>
          <a:xfrm rot="19899104">
            <a:off x="16502857" y="6540041"/>
            <a:ext cx="997952" cy="719027"/>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solidFill>
                <a:srgbClr val="82D7EF"/>
              </a:solidFill>
            </a:endParaRPr>
          </a:p>
        </p:txBody>
      </p:sp>
      <p:sp>
        <p:nvSpPr>
          <p:cNvPr id="68" name="Freeform: Shape 67">
            <a:extLst>
              <a:ext uri="{FF2B5EF4-FFF2-40B4-BE49-F238E27FC236}">
                <a16:creationId xmlns:a16="http://schemas.microsoft.com/office/drawing/2014/main" id="{DA4320F5-9498-6660-D541-29F30584933D}"/>
              </a:ext>
            </a:extLst>
          </p:cNvPr>
          <p:cNvSpPr/>
          <p:nvPr/>
        </p:nvSpPr>
        <p:spPr>
          <a:xfrm rot="20436439">
            <a:off x="17303569" y="7216723"/>
            <a:ext cx="997952" cy="719027"/>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solidFill>
                <a:srgbClr val="82D7EF"/>
              </a:solidFill>
            </a:endParaRPr>
          </a:p>
        </p:txBody>
      </p:sp>
      <p:sp>
        <p:nvSpPr>
          <p:cNvPr id="69" name="Rectangle 68">
            <a:extLst>
              <a:ext uri="{FF2B5EF4-FFF2-40B4-BE49-F238E27FC236}">
                <a16:creationId xmlns:a16="http://schemas.microsoft.com/office/drawing/2014/main" id="{50828F73-134F-0374-23BF-1CB2BFA1A7FC}"/>
              </a:ext>
            </a:extLst>
          </p:cNvPr>
          <p:cNvSpPr/>
          <p:nvPr/>
        </p:nvSpPr>
        <p:spPr>
          <a:xfrm>
            <a:off x="13196953" y="7129169"/>
            <a:ext cx="662225" cy="13175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grpSp>
        <p:nvGrpSpPr>
          <p:cNvPr id="70" name="!!nha">
            <a:extLst>
              <a:ext uri="{FF2B5EF4-FFF2-40B4-BE49-F238E27FC236}">
                <a16:creationId xmlns:a16="http://schemas.microsoft.com/office/drawing/2014/main" id="{03427F5B-E475-5E91-DF01-5A72910D6D91}"/>
              </a:ext>
            </a:extLst>
          </p:cNvPr>
          <p:cNvGrpSpPr/>
          <p:nvPr/>
        </p:nvGrpSpPr>
        <p:grpSpPr>
          <a:xfrm rot="20459569">
            <a:off x="11460475" y="7660202"/>
            <a:ext cx="2695661" cy="2810450"/>
            <a:chOff x="7540411" y="4494585"/>
            <a:chExt cx="1797107" cy="1873633"/>
          </a:xfrm>
        </p:grpSpPr>
        <p:sp>
          <p:nvSpPr>
            <p:cNvPr id="71" name="Rectangle 5">
              <a:extLst>
                <a:ext uri="{FF2B5EF4-FFF2-40B4-BE49-F238E27FC236}">
                  <a16:creationId xmlns:a16="http://schemas.microsoft.com/office/drawing/2014/main" id="{6D3D56A5-66F8-5763-0701-376A434C4A42}"/>
                </a:ext>
              </a:extLst>
            </p:cNvPr>
            <p:cNvSpPr/>
            <p:nvPr/>
          </p:nvSpPr>
          <p:spPr>
            <a:xfrm rot="1111132">
              <a:off x="7540411" y="4494585"/>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72" name="Rectangle 71">
              <a:extLst>
                <a:ext uri="{FF2B5EF4-FFF2-40B4-BE49-F238E27FC236}">
                  <a16:creationId xmlns:a16="http://schemas.microsoft.com/office/drawing/2014/main" id="{DB080727-DD04-674F-BCC5-CCE6F07FED4F}"/>
                </a:ext>
              </a:extLst>
            </p:cNvPr>
            <p:cNvSpPr/>
            <p:nvPr/>
          </p:nvSpPr>
          <p:spPr>
            <a:xfrm rot="1140431">
              <a:off x="8410054" y="6297555"/>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73" name="Rectangle 72">
              <a:extLst>
                <a:ext uri="{FF2B5EF4-FFF2-40B4-BE49-F238E27FC236}">
                  <a16:creationId xmlns:a16="http://schemas.microsoft.com/office/drawing/2014/main" id="{925BEAAF-8AEB-6CAD-88F2-8394234CB2E2}"/>
                </a:ext>
              </a:extLst>
            </p:cNvPr>
            <p:cNvSpPr/>
            <p:nvPr/>
          </p:nvSpPr>
          <p:spPr>
            <a:xfrm rot="1140431">
              <a:off x="8659032" y="5658135"/>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cxnSp>
          <p:nvCxnSpPr>
            <p:cNvPr id="74" name="Straight Connector 73">
              <a:extLst>
                <a:ext uri="{FF2B5EF4-FFF2-40B4-BE49-F238E27FC236}">
                  <a16:creationId xmlns:a16="http://schemas.microsoft.com/office/drawing/2014/main" id="{9F706937-535E-B42C-4DB2-236532E2CCB9}"/>
                </a:ext>
              </a:extLst>
            </p:cNvPr>
            <p:cNvCxnSpPr>
              <a:cxnSpLocks/>
            </p:cNvCxnSpPr>
            <p:nvPr/>
          </p:nvCxnSpPr>
          <p:spPr>
            <a:xfrm rot="1111132">
              <a:off x="8980599" y="5959284"/>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37659FF-C49F-B3A1-BBA0-75A24F1C522A}"/>
                </a:ext>
              </a:extLst>
            </p:cNvPr>
            <p:cNvSpPr/>
            <p:nvPr/>
          </p:nvSpPr>
          <p:spPr>
            <a:xfrm rot="1111132">
              <a:off x="8067937" y="5242299"/>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cxnSp>
          <p:nvCxnSpPr>
            <p:cNvPr id="76" name="Straight Connector 75">
              <a:extLst>
                <a:ext uri="{FF2B5EF4-FFF2-40B4-BE49-F238E27FC236}">
                  <a16:creationId xmlns:a16="http://schemas.microsoft.com/office/drawing/2014/main" id="{FDBCD1AE-3007-FF33-B851-F8D3462DA2D8}"/>
                </a:ext>
              </a:extLst>
            </p:cNvPr>
            <p:cNvCxnSpPr>
              <a:cxnSpLocks/>
              <a:stCxn id="75" idx="0"/>
              <a:endCxn id="75" idx="2"/>
            </p:cNvCxnSpPr>
            <p:nvPr/>
          </p:nvCxnSpPr>
          <p:spPr>
            <a:xfrm flipH="1">
              <a:off x="8176233" y="5253668"/>
              <a:ext cx="139468" cy="416369"/>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28A788-4650-250B-E7F0-22A85C2F0758}"/>
                </a:ext>
              </a:extLst>
            </p:cNvPr>
            <p:cNvCxnSpPr>
              <a:cxnSpLocks/>
              <a:stCxn id="75" idx="1"/>
              <a:endCxn id="75" idx="3"/>
            </p:cNvCxnSpPr>
            <p:nvPr/>
          </p:nvCxnSpPr>
          <p:spPr>
            <a:xfrm>
              <a:off x="8077155" y="5405308"/>
              <a:ext cx="337622" cy="11309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Freeform: Shape 77">
            <a:extLst>
              <a:ext uri="{FF2B5EF4-FFF2-40B4-BE49-F238E27FC236}">
                <a16:creationId xmlns:a16="http://schemas.microsoft.com/office/drawing/2014/main" id="{680641EA-F9FC-39BB-2774-09E4A25987F2}"/>
              </a:ext>
            </a:extLst>
          </p:cNvPr>
          <p:cNvSpPr/>
          <p:nvPr/>
        </p:nvSpPr>
        <p:spPr>
          <a:xfrm>
            <a:off x="16020308" y="7038549"/>
            <a:ext cx="1657350" cy="32385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grpSp>
        <p:nvGrpSpPr>
          <p:cNvPr id="79" name="Group 78">
            <a:extLst>
              <a:ext uri="{FF2B5EF4-FFF2-40B4-BE49-F238E27FC236}">
                <a16:creationId xmlns:a16="http://schemas.microsoft.com/office/drawing/2014/main" id="{70718341-5996-1097-D9D3-7395E34288FA}"/>
              </a:ext>
            </a:extLst>
          </p:cNvPr>
          <p:cNvGrpSpPr/>
          <p:nvPr/>
        </p:nvGrpSpPr>
        <p:grpSpPr>
          <a:xfrm>
            <a:off x="10412093" y="8177947"/>
            <a:ext cx="459108" cy="2108759"/>
            <a:chOff x="4470189" y="4688431"/>
            <a:chExt cx="439924" cy="2169569"/>
          </a:xfrm>
          <a:solidFill>
            <a:srgbClr val="000000"/>
          </a:solidFill>
        </p:grpSpPr>
        <p:sp>
          <p:nvSpPr>
            <p:cNvPr id="80" name="Teardrop 79">
              <a:extLst>
                <a:ext uri="{FF2B5EF4-FFF2-40B4-BE49-F238E27FC236}">
                  <a16:creationId xmlns:a16="http://schemas.microsoft.com/office/drawing/2014/main" id="{04F112AA-BA74-E8D6-CCBE-53153D26151F}"/>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81" name="Rectangle 80">
              <a:extLst>
                <a:ext uri="{FF2B5EF4-FFF2-40B4-BE49-F238E27FC236}">
                  <a16:creationId xmlns:a16="http://schemas.microsoft.com/office/drawing/2014/main" id="{CCC054B7-50BA-8925-CCA9-4CD36A223B58}"/>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82" name="Rectangle 81">
              <a:extLst>
                <a:ext uri="{FF2B5EF4-FFF2-40B4-BE49-F238E27FC236}">
                  <a16:creationId xmlns:a16="http://schemas.microsoft.com/office/drawing/2014/main" id="{F2333CCB-400D-3FCF-EBEC-6E5527770C95}"/>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83" name="Rectangle 82">
              <a:extLst>
                <a:ext uri="{FF2B5EF4-FFF2-40B4-BE49-F238E27FC236}">
                  <a16:creationId xmlns:a16="http://schemas.microsoft.com/office/drawing/2014/main" id="{737E1C5D-FDAC-C35F-74B7-294AF7BC4817}"/>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84" name="Rectangle 83">
              <a:extLst>
                <a:ext uri="{FF2B5EF4-FFF2-40B4-BE49-F238E27FC236}">
                  <a16:creationId xmlns:a16="http://schemas.microsoft.com/office/drawing/2014/main" id="{45FF2217-8E1B-ED14-23FD-7F7603204EF2}"/>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85" name="Rectangle 84">
              <a:extLst>
                <a:ext uri="{FF2B5EF4-FFF2-40B4-BE49-F238E27FC236}">
                  <a16:creationId xmlns:a16="http://schemas.microsoft.com/office/drawing/2014/main" id="{9916128C-C29B-ED16-5936-DE9A8CF7CF1A}"/>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86" name="Block Arc 85">
              <a:extLst>
                <a:ext uri="{FF2B5EF4-FFF2-40B4-BE49-F238E27FC236}">
                  <a16:creationId xmlns:a16="http://schemas.microsoft.com/office/drawing/2014/main" id="{F7FF6E5A-6936-1DFC-943E-3BEF3224284D}"/>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solidFill>
                  <a:schemeClr val="tx1"/>
                </a:solidFill>
              </a:endParaRPr>
            </a:p>
          </p:txBody>
        </p:sp>
        <p:sp>
          <p:nvSpPr>
            <p:cNvPr id="87" name="Block Arc 86">
              <a:extLst>
                <a:ext uri="{FF2B5EF4-FFF2-40B4-BE49-F238E27FC236}">
                  <a16:creationId xmlns:a16="http://schemas.microsoft.com/office/drawing/2014/main" id="{49AAF5E5-06EE-04CA-9412-E2C7B147B1B5}"/>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solidFill>
                  <a:schemeClr val="tx1"/>
                </a:solidFill>
              </a:endParaRPr>
            </a:p>
          </p:txBody>
        </p:sp>
      </p:grpSp>
      <p:sp>
        <p:nvSpPr>
          <p:cNvPr id="88" name="Freeform: Shape 87">
            <a:extLst>
              <a:ext uri="{FF2B5EF4-FFF2-40B4-BE49-F238E27FC236}">
                <a16:creationId xmlns:a16="http://schemas.microsoft.com/office/drawing/2014/main" id="{765D6989-7866-18A7-15FA-2A0544E0B3A3}"/>
              </a:ext>
            </a:extLst>
          </p:cNvPr>
          <p:cNvSpPr/>
          <p:nvPr/>
        </p:nvSpPr>
        <p:spPr>
          <a:xfrm>
            <a:off x="0" y="10530671"/>
            <a:ext cx="29732748" cy="3517491"/>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rgbClr val="44F5FE">
              <a:alpha val="45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89" name="Freeform: Shape 88">
            <a:extLst>
              <a:ext uri="{FF2B5EF4-FFF2-40B4-BE49-F238E27FC236}">
                <a16:creationId xmlns:a16="http://schemas.microsoft.com/office/drawing/2014/main" id="{63B50F53-1821-24DD-AD03-4B4D71F78189}"/>
              </a:ext>
            </a:extLst>
          </p:cNvPr>
          <p:cNvSpPr/>
          <p:nvPr/>
        </p:nvSpPr>
        <p:spPr>
          <a:xfrm flipH="1">
            <a:off x="-11376045" y="10483010"/>
            <a:ext cx="29732748" cy="4984956"/>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rgbClr val="019299">
              <a:alpha val="24000"/>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62" name="Rectangle 7">
            <a:extLst>
              <a:ext uri="{FF2B5EF4-FFF2-40B4-BE49-F238E27FC236}">
                <a16:creationId xmlns:a16="http://schemas.microsoft.com/office/drawing/2014/main" id="{5191191D-B499-EB2D-2058-6F96F1A2342E}"/>
              </a:ext>
            </a:extLst>
          </p:cNvPr>
          <p:cNvSpPr/>
          <p:nvPr/>
        </p:nvSpPr>
        <p:spPr>
          <a:xfrm rot="1588164" flipH="1">
            <a:off x="13834214" y="8588327"/>
            <a:ext cx="2314313" cy="230715"/>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61" name="!!3">
            <a:extLst>
              <a:ext uri="{FF2B5EF4-FFF2-40B4-BE49-F238E27FC236}">
                <a16:creationId xmlns:a16="http://schemas.microsoft.com/office/drawing/2014/main" id="{BF76C72A-0EA9-CD68-A081-0E31309AB211}"/>
              </a:ext>
            </a:extLst>
          </p:cNvPr>
          <p:cNvSpPr/>
          <p:nvPr/>
        </p:nvSpPr>
        <p:spPr>
          <a:xfrm rot="20558901">
            <a:off x="10964947" y="8013932"/>
            <a:ext cx="3367835" cy="230715"/>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26" name="Tán cây 3.3">
            <a:extLst>
              <a:ext uri="{FF2B5EF4-FFF2-40B4-BE49-F238E27FC236}">
                <a16:creationId xmlns:a16="http://schemas.microsoft.com/office/drawing/2014/main" id="{1C05D3D5-1C8C-FFE5-8A8C-73277932BDCF}"/>
              </a:ext>
            </a:extLst>
          </p:cNvPr>
          <p:cNvSpPr/>
          <p:nvPr/>
        </p:nvSpPr>
        <p:spPr>
          <a:xfrm>
            <a:off x="5644090" y="8159741"/>
            <a:ext cx="1005560" cy="139304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t</a:t>
            </a:r>
            <a:endParaRPr lang="vi-VN" sz="2700" dirty="0"/>
          </a:p>
        </p:txBody>
      </p:sp>
      <p:sp>
        <p:nvSpPr>
          <p:cNvPr id="127" name="Thân cây 3.3">
            <a:extLst>
              <a:ext uri="{FF2B5EF4-FFF2-40B4-BE49-F238E27FC236}">
                <a16:creationId xmlns:a16="http://schemas.microsoft.com/office/drawing/2014/main" id="{6FE47134-CB5F-0A1B-17AD-94C9AC1D7502}"/>
              </a:ext>
            </a:extLst>
          </p:cNvPr>
          <p:cNvSpPr/>
          <p:nvPr/>
        </p:nvSpPr>
        <p:spPr>
          <a:xfrm>
            <a:off x="6008933" y="8677847"/>
            <a:ext cx="235001" cy="13716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28" name="Tán cây 3.2">
            <a:extLst>
              <a:ext uri="{FF2B5EF4-FFF2-40B4-BE49-F238E27FC236}">
                <a16:creationId xmlns:a16="http://schemas.microsoft.com/office/drawing/2014/main" id="{175F2427-2A5E-94A4-EB1E-793F564FE5C2}"/>
              </a:ext>
            </a:extLst>
          </p:cNvPr>
          <p:cNvSpPr/>
          <p:nvPr/>
        </p:nvSpPr>
        <p:spPr>
          <a:xfrm>
            <a:off x="3878012" y="8002319"/>
            <a:ext cx="1005560" cy="139304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29" name="Thân cây 3.2">
            <a:extLst>
              <a:ext uri="{FF2B5EF4-FFF2-40B4-BE49-F238E27FC236}">
                <a16:creationId xmlns:a16="http://schemas.microsoft.com/office/drawing/2014/main" id="{AEEBEC02-E22B-927C-5808-209738D1110A}"/>
              </a:ext>
            </a:extLst>
          </p:cNvPr>
          <p:cNvSpPr/>
          <p:nvPr/>
        </p:nvSpPr>
        <p:spPr>
          <a:xfrm>
            <a:off x="4242856" y="8520425"/>
            <a:ext cx="235001" cy="13716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30" name="Tán cây 3.1">
            <a:extLst>
              <a:ext uri="{FF2B5EF4-FFF2-40B4-BE49-F238E27FC236}">
                <a16:creationId xmlns:a16="http://schemas.microsoft.com/office/drawing/2014/main" id="{6B1CB48C-F420-02AB-7ABB-C10F6F897E19}"/>
              </a:ext>
            </a:extLst>
          </p:cNvPr>
          <p:cNvSpPr/>
          <p:nvPr/>
        </p:nvSpPr>
        <p:spPr>
          <a:xfrm>
            <a:off x="414616" y="7670381"/>
            <a:ext cx="1005560" cy="139304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31" name="Thân cây 3.1">
            <a:extLst>
              <a:ext uri="{FF2B5EF4-FFF2-40B4-BE49-F238E27FC236}">
                <a16:creationId xmlns:a16="http://schemas.microsoft.com/office/drawing/2014/main" id="{AD7B822C-3EAE-12E7-14B5-B2E7B8CFB5EC}"/>
              </a:ext>
            </a:extLst>
          </p:cNvPr>
          <p:cNvSpPr/>
          <p:nvPr/>
        </p:nvSpPr>
        <p:spPr>
          <a:xfrm>
            <a:off x="779459" y="8188487"/>
            <a:ext cx="235001" cy="13716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32" name="Tán cây 2.2">
            <a:extLst>
              <a:ext uri="{FF2B5EF4-FFF2-40B4-BE49-F238E27FC236}">
                <a16:creationId xmlns:a16="http://schemas.microsoft.com/office/drawing/2014/main" id="{7A465DAB-9A24-F389-B635-D68321FCCD5F}"/>
              </a:ext>
            </a:extLst>
          </p:cNvPr>
          <p:cNvSpPr/>
          <p:nvPr/>
        </p:nvSpPr>
        <p:spPr>
          <a:xfrm>
            <a:off x="5920611" y="5996057"/>
            <a:ext cx="2359878" cy="3354488"/>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33" name="Thân cây 2.2">
            <a:extLst>
              <a:ext uri="{FF2B5EF4-FFF2-40B4-BE49-F238E27FC236}">
                <a16:creationId xmlns:a16="http://schemas.microsoft.com/office/drawing/2014/main" id="{862472DD-DD89-EBAF-1FA5-7BF01CF7D5AB}"/>
              </a:ext>
            </a:extLst>
          </p:cNvPr>
          <p:cNvSpPr/>
          <p:nvPr/>
        </p:nvSpPr>
        <p:spPr>
          <a:xfrm>
            <a:off x="6841997" y="7841424"/>
            <a:ext cx="461408" cy="2512191"/>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34" name="Tán cây 2">
            <a:extLst>
              <a:ext uri="{FF2B5EF4-FFF2-40B4-BE49-F238E27FC236}">
                <a16:creationId xmlns:a16="http://schemas.microsoft.com/office/drawing/2014/main" id="{41B13884-50C6-6181-A3D0-7AB3970622B0}"/>
              </a:ext>
            </a:extLst>
          </p:cNvPr>
          <p:cNvSpPr/>
          <p:nvPr/>
        </p:nvSpPr>
        <p:spPr>
          <a:xfrm>
            <a:off x="1892495" y="5449850"/>
            <a:ext cx="2650275" cy="3613580"/>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35" name="Thân cây 2">
            <a:extLst>
              <a:ext uri="{FF2B5EF4-FFF2-40B4-BE49-F238E27FC236}">
                <a16:creationId xmlns:a16="http://schemas.microsoft.com/office/drawing/2014/main" id="{59551E16-57DA-9E89-5647-D0A291B05512}"/>
              </a:ext>
            </a:extLst>
          </p:cNvPr>
          <p:cNvSpPr/>
          <p:nvPr/>
        </p:nvSpPr>
        <p:spPr>
          <a:xfrm>
            <a:off x="3059266" y="7176756"/>
            <a:ext cx="461408" cy="312153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dirty="0"/>
          </a:p>
        </p:txBody>
      </p:sp>
      <p:sp>
        <p:nvSpPr>
          <p:cNvPr id="136" name="Mặt đất">
            <a:extLst>
              <a:ext uri="{FF2B5EF4-FFF2-40B4-BE49-F238E27FC236}">
                <a16:creationId xmlns:a16="http://schemas.microsoft.com/office/drawing/2014/main" id="{4C34BB37-8177-BE9B-3BC2-7D467D3DF6FA}"/>
              </a:ext>
            </a:extLst>
          </p:cNvPr>
          <p:cNvSpPr/>
          <p:nvPr/>
        </p:nvSpPr>
        <p:spPr>
          <a:xfrm>
            <a:off x="-1" y="8924794"/>
            <a:ext cx="8981162" cy="1393049"/>
          </a:xfrm>
          <a:custGeom>
            <a:avLst/>
            <a:gdLst>
              <a:gd name="connsiteX0" fmla="*/ 5260932 w 5260932"/>
              <a:gd name="connsiteY0" fmla="*/ 876822 h 876822"/>
              <a:gd name="connsiteX1" fmla="*/ 0 w 5260932"/>
              <a:gd name="connsiteY1" fmla="*/ 864296 h 876822"/>
              <a:gd name="connsiteX2" fmla="*/ 0 w 5260932"/>
              <a:gd name="connsiteY2" fmla="*/ 0 h 876822"/>
              <a:gd name="connsiteX3" fmla="*/ 513567 w 5260932"/>
              <a:gd name="connsiteY3" fmla="*/ 338203 h 876822"/>
              <a:gd name="connsiteX4" fmla="*/ 1402915 w 5260932"/>
              <a:gd name="connsiteY4" fmla="*/ 388307 h 876822"/>
              <a:gd name="connsiteX5" fmla="*/ 2167003 w 5260932"/>
              <a:gd name="connsiteY5" fmla="*/ 613775 h 876822"/>
              <a:gd name="connsiteX6" fmla="*/ 2642992 w 5260932"/>
              <a:gd name="connsiteY6" fmla="*/ 563671 h 876822"/>
              <a:gd name="connsiteX7" fmla="*/ 2981195 w 5260932"/>
              <a:gd name="connsiteY7" fmla="*/ 651353 h 876822"/>
              <a:gd name="connsiteX8" fmla="*/ 4008329 w 5260932"/>
              <a:gd name="connsiteY8" fmla="*/ 701457 h 876822"/>
              <a:gd name="connsiteX9" fmla="*/ 5260932 w 5260932"/>
              <a:gd name="connsiteY9" fmla="*/ 876822 h 87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932" h="876822">
                <a:moveTo>
                  <a:pt x="5260932" y="876822"/>
                </a:moveTo>
                <a:lnTo>
                  <a:pt x="0" y="864296"/>
                </a:lnTo>
                <a:lnTo>
                  <a:pt x="0" y="0"/>
                </a:lnTo>
                <a:lnTo>
                  <a:pt x="513567" y="338203"/>
                </a:lnTo>
                <a:lnTo>
                  <a:pt x="1402915" y="388307"/>
                </a:lnTo>
                <a:lnTo>
                  <a:pt x="2167003" y="613775"/>
                </a:lnTo>
                <a:lnTo>
                  <a:pt x="2642992" y="563671"/>
                </a:lnTo>
                <a:lnTo>
                  <a:pt x="2981195" y="651353"/>
                </a:lnTo>
                <a:lnTo>
                  <a:pt x="4008329" y="701457"/>
                </a:lnTo>
                <a:lnTo>
                  <a:pt x="5260932" y="876822"/>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37" name="Tán cây 1.2">
            <a:extLst>
              <a:ext uri="{FF2B5EF4-FFF2-40B4-BE49-F238E27FC236}">
                <a16:creationId xmlns:a16="http://schemas.microsoft.com/office/drawing/2014/main" id="{7DEF5E55-F2D2-A939-90A6-3943764480B6}"/>
              </a:ext>
            </a:extLst>
          </p:cNvPr>
          <p:cNvSpPr/>
          <p:nvPr/>
        </p:nvSpPr>
        <p:spPr>
          <a:xfrm>
            <a:off x="4075452" y="4695504"/>
            <a:ext cx="2896122" cy="3898935"/>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38" name="Tán cây 1">
            <a:extLst>
              <a:ext uri="{FF2B5EF4-FFF2-40B4-BE49-F238E27FC236}">
                <a16:creationId xmlns:a16="http://schemas.microsoft.com/office/drawing/2014/main" id="{1FABBD2E-8BEF-4CC9-EFFD-D55ED55D375F}"/>
              </a:ext>
            </a:extLst>
          </p:cNvPr>
          <p:cNvSpPr/>
          <p:nvPr/>
        </p:nvSpPr>
        <p:spPr>
          <a:xfrm>
            <a:off x="607229" y="4224967"/>
            <a:ext cx="2634560" cy="4329044"/>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39" name="Thân cây 1">
            <a:extLst>
              <a:ext uri="{FF2B5EF4-FFF2-40B4-BE49-F238E27FC236}">
                <a16:creationId xmlns:a16="http://schemas.microsoft.com/office/drawing/2014/main" id="{061DEC17-9E0F-484F-5EA2-7959672DA202}"/>
              </a:ext>
            </a:extLst>
          </p:cNvPr>
          <p:cNvSpPr/>
          <p:nvPr/>
        </p:nvSpPr>
        <p:spPr>
          <a:xfrm>
            <a:off x="1464301" y="6134622"/>
            <a:ext cx="611267" cy="4152378"/>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41" name="Thân cây 1.2">
            <a:extLst>
              <a:ext uri="{FF2B5EF4-FFF2-40B4-BE49-F238E27FC236}">
                <a16:creationId xmlns:a16="http://schemas.microsoft.com/office/drawing/2014/main" id="{CAA5452D-5070-491C-9754-E1886416731D}"/>
              </a:ext>
            </a:extLst>
          </p:cNvPr>
          <p:cNvSpPr/>
          <p:nvPr/>
        </p:nvSpPr>
        <p:spPr>
          <a:xfrm>
            <a:off x="5137727" y="6247356"/>
            <a:ext cx="461408" cy="4039644"/>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pic>
        <p:nvPicPr>
          <p:cNvPr id="142" name="Picture 6" descr="Free Image on Pixabay - Airplane, Jet, Silhouette, Flight | Airplane  silhouette, Silhouette clip art, Plane silhouette">
            <a:extLst>
              <a:ext uri="{FF2B5EF4-FFF2-40B4-BE49-F238E27FC236}">
                <a16:creationId xmlns:a16="http://schemas.microsoft.com/office/drawing/2014/main" id="{551F8155-A060-940A-DB10-5498007E5ACF}"/>
              </a:ext>
            </a:extLst>
          </p:cNvPr>
          <p:cNvPicPr>
            <a:picLocks noChangeAspect="1" noChangeArrowheads="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8468326" y="1895236"/>
            <a:ext cx="1485446" cy="840158"/>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42">
            <a:extLst>
              <a:ext uri="{FF2B5EF4-FFF2-40B4-BE49-F238E27FC236}">
                <a16:creationId xmlns:a16="http://schemas.microsoft.com/office/drawing/2014/main" id="{9BB12692-1C75-1337-0C28-821E59762D6B}"/>
              </a:ext>
            </a:extLst>
          </p:cNvPr>
          <p:cNvPicPr>
            <a:picLocks noChangeAspect="1"/>
          </p:cNvPicPr>
          <p:nvPr/>
        </p:nvPicPr>
        <p:blipFill rotWithShape="1">
          <a:blip r:embed="rId5">
            <a:alphaModFix amt="50000"/>
            <a:duotone>
              <a:schemeClr val="accent3">
                <a:shade val="45000"/>
                <a:satMod val="135000"/>
              </a:schemeClr>
              <a:prstClr val="white"/>
            </a:duotone>
            <a:extLst>
              <a:ext uri="{BEBA8EAE-BF5A-486C-A8C5-ECC9F3942E4B}">
                <a14:imgProps xmlns:a14="http://schemas.microsoft.com/office/drawing/2010/main">
                  <a14:imgLayer r:embed="rId6">
                    <a14:imgEffect>
                      <a14:backgroundRemoval t="80723" b="97390" l="4868" r="94118">
                        <a14:foregroundMark x1="12982" y1="96586" x2="8114" y2="95984"/>
                        <a14:foregroundMark x1="90872" y1="93173" x2="94320" y2="94980"/>
                        <a14:foregroundMark x1="8114" y1="96586" x2="4868" y2="97189"/>
                      </a14:backgroundRemoval>
                    </a14:imgEffect>
                    <a14:imgEffect>
                      <a14:artisticBlur/>
                    </a14:imgEffect>
                  </a14:imgLayer>
                </a14:imgProps>
              </a:ext>
            </a:extLst>
          </a:blip>
          <a:srcRect t="78614"/>
          <a:stretch/>
        </p:blipFill>
        <p:spPr>
          <a:xfrm>
            <a:off x="10918640" y="1077311"/>
            <a:ext cx="3217773" cy="893385"/>
          </a:xfrm>
          <a:prstGeom prst="rect">
            <a:avLst/>
          </a:prstGeom>
        </p:spPr>
      </p:pic>
      <p:sp>
        <p:nvSpPr>
          <p:cNvPr id="8" name="Moon 7">
            <a:extLst>
              <a:ext uri="{FF2B5EF4-FFF2-40B4-BE49-F238E27FC236}">
                <a16:creationId xmlns:a16="http://schemas.microsoft.com/office/drawing/2014/main" id="{805CF238-43B0-8CC7-299B-432F30C7F13D}"/>
              </a:ext>
            </a:extLst>
          </p:cNvPr>
          <p:cNvSpPr/>
          <p:nvPr/>
        </p:nvSpPr>
        <p:spPr>
          <a:xfrm rot="19239113">
            <a:off x="1088172" y="776351"/>
            <a:ext cx="825666" cy="1651331"/>
          </a:xfrm>
          <a:prstGeom prst="moon">
            <a:avLst>
              <a:gd name="adj" fmla="val 37216"/>
            </a:avLst>
          </a:prstGeom>
          <a:solidFill>
            <a:schemeClr val="bg1">
              <a:lumMod val="8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a:p>
        </p:txBody>
      </p:sp>
      <p:pic>
        <p:nvPicPr>
          <p:cNvPr id="144" name="Picture 143">
            <a:extLst>
              <a:ext uri="{FF2B5EF4-FFF2-40B4-BE49-F238E27FC236}">
                <a16:creationId xmlns:a16="http://schemas.microsoft.com/office/drawing/2014/main" id="{17DD1B2A-21A9-DE15-7A30-099E3035A21C}"/>
              </a:ext>
            </a:extLst>
          </p:cNvPr>
          <p:cNvPicPr>
            <a:picLocks noChangeAspect="1"/>
          </p:cNvPicPr>
          <p:nvPr/>
        </p:nvPicPr>
        <p:blipFill rotWithShape="1">
          <a:blip r:embed="rId5">
            <a:alphaModFix amt="50000"/>
            <a:duotone>
              <a:schemeClr val="bg2">
                <a:shade val="45000"/>
                <a:satMod val="135000"/>
              </a:schemeClr>
              <a:prstClr val="white"/>
            </a:duotone>
            <a:extLst>
              <a:ext uri="{BEBA8EAE-BF5A-486C-A8C5-ECC9F3942E4B}">
                <a14:imgProps xmlns:a14="http://schemas.microsoft.com/office/drawing/2010/main">
                  <a14:imgLayer r:embed="rId6">
                    <a14:imgEffect>
                      <a14:backgroundRemoval t="80723" b="97390" l="4868" r="94118">
                        <a14:foregroundMark x1="12982" y1="96586" x2="8114" y2="95984"/>
                        <a14:foregroundMark x1="90872" y1="93173" x2="94320" y2="94980"/>
                        <a14:foregroundMark x1="8114" y1="96586" x2="4868" y2="97189"/>
                      </a14:backgroundRemoval>
                    </a14:imgEffect>
                    <a14:imgEffect>
                      <a14:artisticBlur/>
                    </a14:imgEffect>
                  </a14:imgLayer>
                </a14:imgProps>
              </a:ext>
            </a:extLst>
          </a:blip>
          <a:srcRect t="78614"/>
          <a:stretch/>
        </p:blipFill>
        <p:spPr>
          <a:xfrm>
            <a:off x="786013" y="1829942"/>
            <a:ext cx="2579108" cy="684347"/>
          </a:xfrm>
          <a:prstGeom prst="rect">
            <a:avLst/>
          </a:prstGeom>
        </p:spPr>
      </p:pic>
      <p:sp>
        <p:nvSpPr>
          <p:cNvPr id="2" name="TextBox 1">
            <a:extLst>
              <a:ext uri="{FF2B5EF4-FFF2-40B4-BE49-F238E27FC236}">
                <a16:creationId xmlns:a16="http://schemas.microsoft.com/office/drawing/2014/main" id="{609C7B18-1F2B-AE21-82A9-0FF2A540FF75}"/>
              </a:ext>
            </a:extLst>
          </p:cNvPr>
          <p:cNvSpPr txBox="1"/>
          <p:nvPr/>
        </p:nvSpPr>
        <p:spPr>
          <a:xfrm>
            <a:off x="2485217" y="3133658"/>
            <a:ext cx="13213022" cy="2585323"/>
          </a:xfrm>
          <a:prstGeom prst="rect">
            <a:avLst/>
          </a:prstGeom>
          <a:noFill/>
          <a:ln>
            <a:noFill/>
          </a:ln>
          <a:effectLst>
            <a:outerShdw dist="50800" dir="19860000" algn="ctr" rotWithShape="0">
              <a:srgbClr val="019299"/>
            </a:outerShdw>
            <a:reflection stA="0" endPos="65000" dist="50800" dir="5400000" sy="-100000" algn="bl" rotWithShape="0"/>
          </a:effectLst>
        </p:spPr>
        <p:txBody>
          <a:bodyPr wrap="square" rtlCol="0">
            <a:spAutoFit/>
          </a:bodyPr>
          <a:lstStyle/>
          <a:p>
            <a:pPr algn="ctr"/>
            <a:r>
              <a:rPr lang="en-US" sz="8100" b="1" dirty="0">
                <a:solidFill>
                  <a:schemeClr val="bg1"/>
                </a:solidFill>
                <a:latin typeface="Tahoma" panose="020B0604030504040204" pitchFamily="34" charset="0"/>
                <a:ea typeface="Tahoma" panose="020B0604030504040204" pitchFamily="34" charset="0"/>
                <a:cs typeface="Tahoma" panose="020B0604030504040204" pitchFamily="34" charset="0"/>
              </a:rPr>
              <a:t>CẢM ƠN THẦY VÀ </a:t>
            </a:r>
          </a:p>
          <a:p>
            <a:pPr algn="ctr"/>
            <a:r>
              <a:rPr lang="en-US" sz="8100" b="1" dirty="0">
                <a:solidFill>
                  <a:schemeClr val="bg1"/>
                </a:solidFill>
                <a:latin typeface="Tahoma" panose="020B0604030504040204" pitchFamily="34" charset="0"/>
                <a:ea typeface="Tahoma" panose="020B0604030504040204" pitchFamily="34" charset="0"/>
                <a:cs typeface="Tahoma" panose="020B0604030504040204" pitchFamily="34" charset="0"/>
              </a:rPr>
              <a:t>CÁC BẠN ĐÃ LẮNG NGHE</a:t>
            </a:r>
            <a:endParaRPr lang="vi-VN" sz="8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Man Standing and Waving with His Hand Stock Vector - Illustration of hallo,  design: 131390643">
            <a:extLst>
              <a:ext uri="{FF2B5EF4-FFF2-40B4-BE49-F238E27FC236}">
                <a16:creationId xmlns:a16="http://schemas.microsoft.com/office/drawing/2014/main" id="{3EF86BAA-1D22-0D06-30EF-6653970E458E}"/>
              </a:ext>
            </a:extLst>
          </p:cNvPr>
          <p:cNvPicPr>
            <a:picLocks noChangeAspect="1" noChangeArrowheads="1"/>
          </p:cNvPicPr>
          <p:nvPr/>
        </p:nvPicPr>
        <p:blipFill>
          <a:blip r:embed="rId8" cstate="print">
            <a:biLevel thresh="75000"/>
            <a:extLst>
              <a:ext uri="{BEBA8EAE-BF5A-486C-A8C5-ECC9F3942E4B}">
                <a14:imgProps xmlns:a14="http://schemas.microsoft.com/office/drawing/2010/main">
                  <a14:imgLayer r:embed="rId9">
                    <a14:imgEffect>
                      <a14:backgroundRemoval t="8750" b="94125" l="10000" r="90000">
                        <a14:foregroundMark x1="64500" y1="8750" x2="64875" y2="10625"/>
                        <a14:foregroundMark x1="45750" y1="90625" x2="44875" y2="92500"/>
                        <a14:foregroundMark x1="56500" y1="92125" x2="56500" y2="93375"/>
                        <a14:foregroundMark x1="45250" y1="93750" x2="43875" y2="94125"/>
                      </a14:backgroundRemoval>
                    </a14:imgEffect>
                  </a14:imgLayer>
                </a14:imgProps>
              </a:ext>
              <a:ext uri="{28A0092B-C50C-407E-A947-70E740481C1C}">
                <a14:useLocalDpi xmlns:a14="http://schemas.microsoft.com/office/drawing/2010/main" val="0"/>
              </a:ext>
            </a:extLst>
          </a:blip>
          <a:srcRect/>
          <a:stretch>
            <a:fillRect/>
          </a:stretch>
        </p:blipFill>
        <p:spPr bwMode="auto">
          <a:xfrm>
            <a:off x="7836056" y="7949065"/>
            <a:ext cx="2675666" cy="2675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605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8.33333E-7 2.77556E-17 L -0.41823 -0.27454 " pathEditMode="relative" rAng="0" ptsTypes="AA">
                                      <p:cBhvr>
                                        <p:cTn id="6" dur="3000" fill="hold"/>
                                        <p:tgtEl>
                                          <p:spTgt spid="142"/>
                                        </p:tgtEl>
                                        <p:attrNameLst>
                                          <p:attrName>ppt_x</p:attrName>
                                          <p:attrName>ppt_y</p:attrName>
                                        </p:attrNameLst>
                                      </p:cBhvr>
                                      <p:rCtr x="-20911" y="-13727"/>
                                    </p:animMotion>
                                  </p:childTnLst>
                                </p:cTn>
                              </p:par>
                              <p:par>
                                <p:cTn id="7" presetID="42" presetClass="path" presetSubtype="0" fill="hold" nodeType="withEffect">
                                  <p:stCondLst>
                                    <p:cond delay="0"/>
                                  </p:stCondLst>
                                  <p:childTnLst>
                                    <p:animMotion origin="layout" path="M -1.45833E-6 -1.11111E-6 L 0.21511 0.0007 " pathEditMode="relative" rAng="0" ptsTypes="AA">
                                      <p:cBhvr>
                                        <p:cTn id="8" dur="10000" fill="hold"/>
                                        <p:tgtEl>
                                          <p:spTgt spid="144"/>
                                        </p:tgtEl>
                                        <p:attrNameLst>
                                          <p:attrName>ppt_x</p:attrName>
                                          <p:attrName>ppt_y</p:attrName>
                                        </p:attrNameLst>
                                      </p:cBhvr>
                                      <p:rCtr x="10755" y="23"/>
                                    </p:animMotion>
                                  </p:childTnLst>
                                </p:cTn>
                              </p:par>
                              <p:par>
                                <p:cTn id="9" presetID="42" presetClass="path" presetSubtype="0" decel="10000" fill="hold" nodeType="withEffect">
                                  <p:stCondLst>
                                    <p:cond delay="0"/>
                                  </p:stCondLst>
                                  <p:childTnLst>
                                    <p:animMotion origin="layout" path="M 0.00533 0.00741 L -0.23386 0.00856 " pathEditMode="relative" rAng="0" ptsTypes="AA">
                                      <p:cBhvr>
                                        <p:cTn id="10" dur="12000" fill="hold"/>
                                        <p:tgtEl>
                                          <p:spTgt spid="143"/>
                                        </p:tgtEl>
                                        <p:attrNameLst>
                                          <p:attrName>ppt_x</p:attrName>
                                          <p:attrName>ppt_y</p:attrName>
                                        </p:attrNameLst>
                                      </p:cBhvr>
                                      <p:rCtr x="-11966" y="46"/>
                                    </p:animMotion>
                                  </p:childTnLst>
                                </p:cTn>
                              </p:par>
                              <p:par>
                                <p:cTn id="11" presetID="42" presetClass="path" presetSubtype="0" decel="10000" fill="hold" nodeType="withEffect">
                                  <p:stCondLst>
                                    <p:cond delay="0"/>
                                  </p:stCondLst>
                                  <p:childTnLst>
                                    <p:animMotion origin="layout" path="M -6.25E-7 -4.44444E-6 L -0.25482 0.00162 " pathEditMode="relative" rAng="0" ptsTypes="AA">
                                      <p:cBhvr>
                                        <p:cTn id="12" dur="15000" fill="hold"/>
                                        <p:tgtEl>
                                          <p:spTgt spid="7"/>
                                        </p:tgtEl>
                                        <p:attrNameLst>
                                          <p:attrName>ppt_x</p:attrName>
                                          <p:attrName>ppt_y</p:attrName>
                                        </p:attrNameLst>
                                      </p:cBhvr>
                                      <p:rCtr x="-12747" y="69"/>
                                    </p:animMotion>
                                  </p:childTnLst>
                                </p:cTn>
                              </p:par>
                              <p:par>
                                <p:cTn id="13" presetID="42" presetClass="path" presetSubtype="0" fill="hold" nodeType="withEffect">
                                  <p:stCondLst>
                                    <p:cond delay="0"/>
                                  </p:stCondLst>
                                  <p:childTnLst>
                                    <p:animMotion origin="layout" path="M 4.79167E-6 -2.96296E-6 L 0.40898 0.0044 " pathEditMode="relative" rAng="0" ptsTypes="AA">
                                      <p:cBhvr>
                                        <p:cTn id="14" dur="3000" fill="hold"/>
                                        <p:tgtEl>
                                          <p:spTgt spid="140"/>
                                        </p:tgtEl>
                                        <p:attrNameLst>
                                          <p:attrName>ppt_x</p:attrName>
                                          <p:attrName>ppt_y</p:attrName>
                                        </p:attrNameLst>
                                      </p:cBhvr>
                                      <p:rCtr x="20443" y="208"/>
                                    </p:animMotion>
                                  </p:childTnLst>
                                </p:cTn>
                              </p:par>
                              <p:par>
                                <p:cTn id="15" presetID="10" presetClass="entr" presetSubtype="0" fill="hold" grpId="0" nodeType="withEffect">
                                  <p:stCondLst>
                                    <p:cond delay="300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3000"/>
                                        <p:tgtEl>
                                          <p:spTgt spid="145"/>
                                        </p:tgtEl>
                                      </p:cBhvr>
                                    </p:animEffect>
                                  </p:childTnLst>
                                </p:cTn>
                              </p:par>
                              <p:par>
                                <p:cTn id="18" presetID="26" presetClass="emph" presetSubtype="0" repeatCount="indefinite" fill="hold" grpId="1" nodeType="withEffect">
                                  <p:stCondLst>
                                    <p:cond delay="3000"/>
                                  </p:stCondLst>
                                  <p:childTnLst>
                                    <p:animEffect transition="out" filter="fade">
                                      <p:cBhvr>
                                        <p:cTn id="19" dur="3000" tmFilter="0, 0; .2, .5; .8, .5; 1, 0"/>
                                        <p:tgtEl>
                                          <p:spTgt spid="145"/>
                                        </p:tgtEl>
                                      </p:cBhvr>
                                    </p:animEffect>
                                    <p:animScale>
                                      <p:cBhvr>
                                        <p:cTn id="20" dur="1500" autoRev="1" fill="hold"/>
                                        <p:tgtEl>
                                          <p:spTgt spid="1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651"/>
          <a:stretch>
            <a:fillRect/>
          </a:stretch>
        </p:blipFill>
        <p:spPr>
          <a:xfrm flipH="1">
            <a:off x="0" y="0"/>
            <a:ext cx="18288000" cy="10287000"/>
          </a:xfrm>
          <a:prstGeom prst="rect">
            <a:avLst/>
          </a:prstGeom>
        </p:spPr>
      </p:pic>
      <p:sp>
        <p:nvSpPr>
          <p:cNvPr id="3" name="Freeform 3"/>
          <p:cNvSpPr/>
          <p:nvPr/>
        </p:nvSpPr>
        <p:spPr>
          <a:xfrm>
            <a:off x="11458828" y="135331"/>
            <a:ext cx="1245837" cy="985530"/>
          </a:xfrm>
          <a:custGeom>
            <a:avLst/>
            <a:gdLst/>
            <a:ahLst/>
            <a:cxnLst/>
            <a:rect l="l" t="t" r="r" b="b"/>
            <a:pathLst>
              <a:path w="1245837" h="985530">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4" name="Freeform 4"/>
          <p:cNvSpPr/>
          <p:nvPr/>
        </p:nvSpPr>
        <p:spPr>
          <a:xfrm rot="-4521330">
            <a:off x="8916937" y="1222905"/>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a:off x="14715015" y="0"/>
            <a:ext cx="5636717" cy="1040037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6"/>
              <a:stretch>
                <a:fillRect l="-114498" t="-230" r="-2201" b="-20632"/>
              </a:stretch>
            </a:blipFill>
          </p:spPr>
          <p:txBody>
            <a:bodyPr/>
            <a:lstStyle/>
            <a:p>
              <a:endParaRPr lang="en-US"/>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7"/>
            <a:stretch>
              <a:fillRect t="-187363"/>
            </a:stretch>
          </a:blipFill>
        </p:spPr>
        <p:txBody>
          <a:bodyPr/>
          <a:lstStyle/>
          <a:p>
            <a:endParaRPr lang="en-US" sz="3200" b="1">
              <a:latin typeface="Segoe UI "/>
            </a:endParaRPr>
          </a:p>
        </p:txBody>
      </p:sp>
      <p:sp>
        <p:nvSpPr>
          <p:cNvPr id="16" name="TextBox 8">
            <a:extLst>
              <a:ext uri="{FF2B5EF4-FFF2-40B4-BE49-F238E27FC236}">
                <a16:creationId xmlns:a16="http://schemas.microsoft.com/office/drawing/2014/main" id="{80FA11E2-D45B-B4E2-4CF1-AC6D163B57B5}"/>
              </a:ext>
            </a:extLst>
          </p:cNvPr>
          <p:cNvSpPr txBox="1"/>
          <p:nvPr/>
        </p:nvSpPr>
        <p:spPr>
          <a:xfrm>
            <a:off x="226458" y="122113"/>
            <a:ext cx="8180255" cy="920060"/>
          </a:xfrm>
          <a:prstGeom prst="rect">
            <a:avLst/>
          </a:prstGeom>
        </p:spPr>
        <p:txBody>
          <a:bodyPr wrap="square" lIns="0" tIns="0" rIns="0" bIns="0" rtlCol="0" anchor="t">
            <a:spAutoFit/>
          </a:bodyPr>
          <a:lstStyle/>
          <a:p>
            <a:pPr marL="0" lvl="0" indent="0">
              <a:lnSpc>
                <a:spcPts val="8627"/>
              </a:lnSpc>
              <a:spcBef>
                <a:spcPct val="0"/>
              </a:spcBef>
            </a:pPr>
            <a:r>
              <a:rPr lang="en-US" sz="3200" b="1" spc="331" dirty="0">
                <a:solidFill>
                  <a:srgbClr val="231F20"/>
                </a:solidFill>
                <a:latin typeface="Segoe UI "/>
                <a:ea typeface="Segoe UI Black" panose="020B0A02040204020203" pitchFamily="34" charset="0"/>
              </a:rPr>
              <a:t>1</a:t>
            </a:r>
            <a:r>
              <a:rPr lang="en-US" sz="3200" b="1" spc="331" dirty="0">
                <a:solidFill>
                  <a:srgbClr val="231F20"/>
                </a:solidFill>
                <a:latin typeface="Segoe UI "/>
              </a:rPr>
              <a:t>. </a:t>
            </a:r>
            <a:r>
              <a:rPr lang="en-US" sz="3200" b="1" spc="331" dirty="0" err="1">
                <a:solidFill>
                  <a:srgbClr val="231F20"/>
                </a:solidFill>
                <a:latin typeface="Segoe UI "/>
                <a:ea typeface="Segoe UI Black" panose="020B0A02040204020203" pitchFamily="34" charset="0"/>
              </a:rPr>
              <a:t>Giới</a:t>
            </a:r>
            <a:r>
              <a:rPr lang="en-US" sz="3200" b="1" spc="331" dirty="0">
                <a:solidFill>
                  <a:srgbClr val="231F20"/>
                </a:solidFill>
                <a:latin typeface="Segoe UI "/>
                <a:ea typeface="Segoe UI Black" panose="020B0A02040204020203" pitchFamily="34" charset="0"/>
              </a:rPr>
              <a:t> </a:t>
            </a:r>
            <a:r>
              <a:rPr lang="en-US" sz="3200" b="1" spc="331" dirty="0" err="1">
                <a:solidFill>
                  <a:srgbClr val="231F20"/>
                </a:solidFill>
                <a:latin typeface="Segoe UI "/>
                <a:ea typeface="Segoe UI Black" panose="020B0A02040204020203" pitchFamily="34" charset="0"/>
              </a:rPr>
              <a:t>thiệu</a:t>
            </a:r>
            <a:endParaRPr lang="en-US" sz="3200" b="1" u="none" spc="331" dirty="0">
              <a:solidFill>
                <a:srgbClr val="231F20"/>
              </a:solidFill>
              <a:latin typeface="Segoe UI "/>
              <a:ea typeface="Segoe UI Black" panose="020B0A02040204020203" pitchFamily="34" charset="0"/>
            </a:endParaRPr>
          </a:p>
        </p:txBody>
      </p:sp>
      <p:sp>
        <p:nvSpPr>
          <p:cNvPr id="17" name="TextBox 8">
            <a:extLst>
              <a:ext uri="{FF2B5EF4-FFF2-40B4-BE49-F238E27FC236}">
                <a16:creationId xmlns:a16="http://schemas.microsoft.com/office/drawing/2014/main" id="{593245EB-E7BB-6DB9-DF96-8947D0B6FD0C}"/>
              </a:ext>
            </a:extLst>
          </p:cNvPr>
          <p:cNvSpPr txBox="1"/>
          <p:nvPr/>
        </p:nvSpPr>
        <p:spPr>
          <a:xfrm>
            <a:off x="254099" y="920813"/>
            <a:ext cx="11648534" cy="920060"/>
          </a:xfrm>
          <a:prstGeom prst="rect">
            <a:avLst/>
          </a:prstGeom>
        </p:spPr>
        <p:txBody>
          <a:bodyPr wrap="square" lIns="0" tIns="0" rIns="0" bIns="0" rtlCol="0" anchor="t">
            <a:spAutoFit/>
          </a:bodyPr>
          <a:lstStyle/>
          <a:p>
            <a:pPr lvl="0">
              <a:lnSpc>
                <a:spcPts val="8627"/>
              </a:lnSpc>
              <a:spcBef>
                <a:spcPct val="0"/>
              </a:spcBef>
            </a:pPr>
            <a:r>
              <a:rPr lang="en-US" sz="3200" b="1" dirty="0">
                <a:latin typeface="Segoe UI "/>
              </a:rPr>
              <a:t>2.</a:t>
            </a:r>
            <a:r>
              <a:rPr lang="vi-VN" sz="3200" b="1" dirty="0">
                <a:latin typeface="Segoe UI "/>
              </a:rPr>
              <a:t> </a:t>
            </a:r>
            <a:r>
              <a:rPr lang="en-US" sz="3200" b="1" dirty="0">
                <a:latin typeface="Segoe UI "/>
              </a:rPr>
              <a:t> </a:t>
            </a:r>
            <a:r>
              <a:rPr lang="en-US" sz="3200" b="1" dirty="0" err="1">
                <a:latin typeface="Segoe UI "/>
              </a:rPr>
              <a:t>Các</a:t>
            </a:r>
            <a:r>
              <a:rPr lang="en-US" sz="3200" b="1" dirty="0">
                <a:latin typeface="Segoe UI "/>
              </a:rPr>
              <a:t> </a:t>
            </a:r>
            <a:r>
              <a:rPr lang="en-US" sz="3200" b="1" dirty="0" err="1">
                <a:latin typeface="Segoe UI "/>
              </a:rPr>
              <a:t>khái</a:t>
            </a:r>
            <a:r>
              <a:rPr lang="en-US" sz="3200" b="1" dirty="0">
                <a:latin typeface="Segoe UI "/>
              </a:rPr>
              <a:t> </a:t>
            </a:r>
            <a:r>
              <a:rPr lang="en-US" sz="3200" b="1" dirty="0" err="1">
                <a:latin typeface="Segoe UI "/>
              </a:rPr>
              <a:t>niệm</a:t>
            </a:r>
            <a:r>
              <a:rPr lang="en-US" sz="3200" b="1" dirty="0">
                <a:latin typeface="Segoe UI "/>
              </a:rPr>
              <a:t> </a:t>
            </a:r>
            <a:r>
              <a:rPr lang="en-US" sz="3200" b="1" dirty="0" err="1">
                <a:latin typeface="Segoe UI "/>
              </a:rPr>
              <a:t>cơ</a:t>
            </a:r>
            <a:r>
              <a:rPr lang="en-US" sz="3200" b="1" dirty="0">
                <a:latin typeface="Segoe UI "/>
              </a:rPr>
              <a:t> </a:t>
            </a:r>
            <a:r>
              <a:rPr lang="en-US" sz="3200" b="1" dirty="0" err="1">
                <a:latin typeface="Segoe UI "/>
              </a:rPr>
              <a:t>bản</a:t>
            </a:r>
            <a:endParaRPr lang="en-US" sz="3200" b="1" u="none" spc="331" dirty="0">
              <a:solidFill>
                <a:srgbClr val="231F20"/>
              </a:solidFill>
              <a:latin typeface="Segoe UI "/>
              <a:ea typeface="Segoe UI Black" panose="020B0A02040204020203" pitchFamily="34" charset="0"/>
            </a:endParaRPr>
          </a:p>
        </p:txBody>
      </p:sp>
      <p:sp>
        <p:nvSpPr>
          <p:cNvPr id="18" name="TextBox 8">
            <a:extLst>
              <a:ext uri="{FF2B5EF4-FFF2-40B4-BE49-F238E27FC236}">
                <a16:creationId xmlns:a16="http://schemas.microsoft.com/office/drawing/2014/main" id="{7D771454-5B4A-A2A4-9901-96E819A8A614}"/>
              </a:ext>
            </a:extLst>
          </p:cNvPr>
          <p:cNvSpPr txBox="1"/>
          <p:nvPr/>
        </p:nvSpPr>
        <p:spPr>
          <a:xfrm>
            <a:off x="293513" y="2263896"/>
            <a:ext cx="10878378" cy="984885"/>
          </a:xfrm>
          <a:prstGeom prst="rect">
            <a:avLst/>
          </a:prstGeom>
        </p:spPr>
        <p:txBody>
          <a:bodyPr wrap="square" lIns="0" tIns="0" rIns="0" bIns="0" rtlCol="0" anchor="t">
            <a:spAutoFit/>
          </a:bodyPr>
          <a:lstStyle/>
          <a:p>
            <a:pPr>
              <a:spcBef>
                <a:spcPct val="0"/>
              </a:spcBef>
            </a:pPr>
            <a:r>
              <a:rPr lang="en-US" sz="3200" b="1" spc="331" dirty="0">
                <a:solidFill>
                  <a:srgbClr val="231F20"/>
                </a:solidFill>
                <a:latin typeface="Segoe UI "/>
                <a:ea typeface="Segoe UI Black" panose="020B0A02040204020203" pitchFamily="34" charset="0"/>
              </a:rPr>
              <a:t>3</a:t>
            </a:r>
            <a:r>
              <a:rPr lang="en-US" sz="3200" b="1" u="none" spc="331" dirty="0">
                <a:solidFill>
                  <a:srgbClr val="231F20"/>
                </a:solidFill>
                <a:latin typeface="Segoe UI "/>
                <a:ea typeface="Segoe UI Black" panose="020B0A02040204020203" pitchFamily="34" charset="0"/>
              </a:rPr>
              <a:t>. </a:t>
            </a:r>
            <a:r>
              <a:rPr lang="en-US" sz="3200" b="1" dirty="0" err="1">
                <a:latin typeface="Segoe UI "/>
              </a:rPr>
              <a:t>Hình</a:t>
            </a:r>
            <a:r>
              <a:rPr lang="en-US" sz="3200" b="1" dirty="0">
                <a:latin typeface="Segoe UI "/>
              </a:rPr>
              <a:t> </a:t>
            </a:r>
            <a:r>
              <a:rPr lang="en-US" sz="3200" b="1" dirty="0" err="1">
                <a:latin typeface="Segoe UI "/>
              </a:rPr>
              <a:t>ba</a:t>
            </a:r>
            <a:r>
              <a:rPr lang="en-US" sz="3200" b="1" dirty="0">
                <a:latin typeface="Segoe UI "/>
              </a:rPr>
              <a:t> </a:t>
            </a:r>
            <a:r>
              <a:rPr lang="en-US" sz="3200" b="1" dirty="0" err="1">
                <a:latin typeface="Segoe UI "/>
              </a:rPr>
              <a:t>chiều</a:t>
            </a:r>
            <a:r>
              <a:rPr lang="en-US" sz="3200" b="1" dirty="0">
                <a:latin typeface="Segoe UI "/>
              </a:rPr>
              <a:t> </a:t>
            </a:r>
            <a:r>
              <a:rPr lang="en-US" sz="3200" b="1" dirty="0" err="1">
                <a:latin typeface="Segoe UI "/>
              </a:rPr>
              <a:t>bền</a:t>
            </a:r>
            <a:r>
              <a:rPr lang="en-US" sz="3200" b="1" dirty="0">
                <a:latin typeface="Segoe UI "/>
              </a:rPr>
              <a:t> </a:t>
            </a:r>
            <a:r>
              <a:rPr lang="en-US" sz="3200" b="1" dirty="0" err="1">
                <a:latin typeface="Segoe UI "/>
              </a:rPr>
              <a:t>trong</a:t>
            </a:r>
            <a:r>
              <a:rPr lang="en-US" sz="3200" b="1" dirty="0">
                <a:latin typeface="Segoe UI "/>
              </a:rPr>
              <a:t> </a:t>
            </a:r>
            <a:r>
              <a:rPr lang="vi-VN" sz="3200" b="1" dirty="0">
                <a:latin typeface="Segoe UI "/>
              </a:rPr>
              <a:t>BISMUTH TELLURITE</a:t>
            </a:r>
            <a:endParaRPr lang="en-US" sz="3200" b="1" dirty="0">
              <a:latin typeface="Segoe UI "/>
            </a:endParaRPr>
          </a:p>
          <a:p>
            <a:pPr marL="0" lvl="0" indent="0">
              <a:spcBef>
                <a:spcPct val="0"/>
              </a:spcBef>
            </a:pPr>
            <a:endParaRPr lang="en-US" sz="3200" b="1" u="none" spc="331" dirty="0">
              <a:solidFill>
                <a:srgbClr val="231F20"/>
              </a:solidFill>
              <a:latin typeface="Segoe UI "/>
              <a:ea typeface="Segoe UI Black" panose="020B0A02040204020203" pitchFamily="34" charset="0"/>
            </a:endParaRPr>
          </a:p>
        </p:txBody>
      </p:sp>
      <p:sp>
        <p:nvSpPr>
          <p:cNvPr id="19" name="TextBox 8">
            <a:extLst>
              <a:ext uri="{FF2B5EF4-FFF2-40B4-BE49-F238E27FC236}">
                <a16:creationId xmlns:a16="http://schemas.microsoft.com/office/drawing/2014/main" id="{C02A0265-A100-AAF2-8AF6-83765671FF2C}"/>
              </a:ext>
            </a:extLst>
          </p:cNvPr>
          <p:cNvSpPr txBox="1"/>
          <p:nvPr/>
        </p:nvSpPr>
        <p:spPr>
          <a:xfrm>
            <a:off x="293513" y="3437335"/>
            <a:ext cx="14428655" cy="492443"/>
          </a:xfrm>
          <a:prstGeom prst="rect">
            <a:avLst/>
          </a:prstGeom>
        </p:spPr>
        <p:txBody>
          <a:bodyPr wrap="square" lIns="0" tIns="0" rIns="0" bIns="0" rtlCol="0" anchor="t">
            <a:spAutoFit/>
          </a:bodyPr>
          <a:lstStyle/>
          <a:p>
            <a:pPr lvl="0">
              <a:spcBef>
                <a:spcPct val="0"/>
              </a:spcBef>
            </a:pPr>
            <a:r>
              <a:rPr lang="en-US" sz="3200" b="1" u="none" spc="331" dirty="0">
                <a:solidFill>
                  <a:srgbClr val="231F20"/>
                </a:solidFill>
                <a:latin typeface="Segoe UI "/>
              </a:rPr>
              <a:t>4.</a:t>
            </a:r>
            <a:r>
              <a:rPr lang="vi-VN" sz="3200" b="1" dirty="0">
                <a:latin typeface="Segoe UI "/>
                <a:cs typeface="Segoe UI" panose="020B0502040204020203" pitchFamily="34" charset="0"/>
              </a:rPr>
              <a:t> </a:t>
            </a:r>
            <a:r>
              <a:rPr lang="vi-VN" sz="3200" b="1" dirty="0">
                <a:latin typeface="Segoe UI "/>
              </a:rPr>
              <a:t>M</a:t>
            </a:r>
            <a:r>
              <a:rPr lang="en-US" sz="3200" b="1" dirty="0">
                <a:latin typeface="Segoe UI "/>
              </a:rPr>
              <a:t>ã </a:t>
            </a:r>
            <a:r>
              <a:rPr lang="en-US" sz="3200" b="1" dirty="0" err="1">
                <a:latin typeface="Segoe UI "/>
              </a:rPr>
              <a:t>hóa</a:t>
            </a:r>
            <a:r>
              <a:rPr lang="en-US" sz="3200" b="1" dirty="0">
                <a:latin typeface="Segoe UI "/>
              </a:rPr>
              <a:t> </a:t>
            </a:r>
            <a:r>
              <a:rPr lang="en-US" sz="3200" b="1" dirty="0" err="1">
                <a:latin typeface="Segoe UI "/>
              </a:rPr>
              <a:t>điều</a:t>
            </a:r>
            <a:r>
              <a:rPr lang="en-US" sz="3200" b="1" dirty="0">
                <a:latin typeface="Segoe UI "/>
              </a:rPr>
              <a:t> </a:t>
            </a:r>
            <a:r>
              <a:rPr lang="en-US" sz="3200" b="1" dirty="0" err="1">
                <a:latin typeface="Segoe UI "/>
              </a:rPr>
              <a:t>chế</a:t>
            </a:r>
            <a:r>
              <a:rPr lang="en-US" sz="3200" b="1" dirty="0">
                <a:latin typeface="Segoe UI "/>
              </a:rPr>
              <a:t> thang </a:t>
            </a:r>
            <a:r>
              <a:rPr lang="en-US" sz="3200" b="1" dirty="0" err="1">
                <a:latin typeface="Segoe UI "/>
              </a:rPr>
              <a:t>độ</a:t>
            </a:r>
            <a:r>
              <a:rPr lang="en-US" sz="3200" b="1" dirty="0">
                <a:latin typeface="Segoe UI "/>
              </a:rPr>
              <a:t> </a:t>
            </a:r>
            <a:r>
              <a:rPr lang="en-US" sz="3200" b="1" dirty="0" err="1">
                <a:latin typeface="Segoe UI "/>
              </a:rPr>
              <a:t>xám</a:t>
            </a:r>
            <a:endParaRPr lang="en-US" sz="3200" b="1" u="none" spc="331" dirty="0">
              <a:solidFill>
                <a:srgbClr val="231F20"/>
              </a:solidFill>
              <a:latin typeface="Segoe UI "/>
              <a:ea typeface="Segoe UI Black" panose="020B0A02040204020203" pitchFamily="34" charset="0"/>
            </a:endParaRPr>
          </a:p>
        </p:txBody>
      </p:sp>
      <p:sp>
        <p:nvSpPr>
          <p:cNvPr id="20" name="TextBox 8">
            <a:extLst>
              <a:ext uri="{FF2B5EF4-FFF2-40B4-BE49-F238E27FC236}">
                <a16:creationId xmlns:a16="http://schemas.microsoft.com/office/drawing/2014/main" id="{D80D9A2F-8107-C5B7-023A-AB3A3B81354E}"/>
              </a:ext>
            </a:extLst>
          </p:cNvPr>
          <p:cNvSpPr txBox="1"/>
          <p:nvPr/>
        </p:nvSpPr>
        <p:spPr>
          <a:xfrm>
            <a:off x="1538099" y="4082111"/>
            <a:ext cx="11234650" cy="984885"/>
          </a:xfrm>
          <a:prstGeom prst="rect">
            <a:avLst/>
          </a:prstGeom>
        </p:spPr>
        <p:txBody>
          <a:bodyPr wrap="square" lIns="0" tIns="0" rIns="0" bIns="0" rtlCol="0" anchor="t">
            <a:spAutoFit/>
          </a:bodyPr>
          <a:lstStyle/>
          <a:p>
            <a:pPr>
              <a:spcBef>
                <a:spcPct val="0"/>
              </a:spcBef>
            </a:pPr>
            <a:r>
              <a:rPr lang="vi-VN" sz="3200" b="1" dirty="0">
                <a:latin typeface="Segoe UI "/>
              </a:rPr>
              <a:t>4.1. Khái niệm cơ bản về mã hóa điều chế trọng lượng không đổi</a:t>
            </a:r>
            <a:endParaRPr lang="en-US" sz="3200" b="1" dirty="0">
              <a:latin typeface="Segoe UI "/>
            </a:endParaRPr>
          </a:p>
        </p:txBody>
      </p:sp>
      <p:sp>
        <p:nvSpPr>
          <p:cNvPr id="23" name="TextBox 8">
            <a:extLst>
              <a:ext uri="{FF2B5EF4-FFF2-40B4-BE49-F238E27FC236}">
                <a16:creationId xmlns:a16="http://schemas.microsoft.com/office/drawing/2014/main" id="{7BE94897-6D05-FFE8-5692-7ECCD9095620}"/>
              </a:ext>
            </a:extLst>
          </p:cNvPr>
          <p:cNvSpPr txBox="1"/>
          <p:nvPr/>
        </p:nvSpPr>
        <p:spPr>
          <a:xfrm>
            <a:off x="1523998" y="5260965"/>
            <a:ext cx="13460559" cy="492443"/>
          </a:xfrm>
          <a:prstGeom prst="rect">
            <a:avLst/>
          </a:prstGeom>
        </p:spPr>
        <p:txBody>
          <a:bodyPr wrap="square" lIns="0" tIns="0" rIns="0" bIns="0" rtlCol="0" anchor="t">
            <a:spAutoFit/>
          </a:bodyPr>
          <a:lstStyle/>
          <a:p>
            <a:r>
              <a:rPr lang="vi-VN" sz="3200" b="1" dirty="0">
                <a:latin typeface="Segoe UI "/>
              </a:rPr>
              <a:t>4.2. Thực hiện các giá trị màu xám</a:t>
            </a:r>
            <a:endParaRPr lang="en-US" sz="3200" b="1" dirty="0">
              <a:latin typeface="Segoe UI "/>
            </a:endParaRPr>
          </a:p>
        </p:txBody>
      </p:sp>
      <p:pic>
        <p:nvPicPr>
          <p:cNvPr id="25" name="Picture 24">
            <a:extLst>
              <a:ext uri="{FF2B5EF4-FFF2-40B4-BE49-F238E27FC236}">
                <a16:creationId xmlns:a16="http://schemas.microsoft.com/office/drawing/2014/main" id="{DE09C52A-D3E7-59CA-D878-A12CD450C6E8}"/>
              </a:ext>
            </a:extLst>
          </p:cNvPr>
          <p:cNvPicPr>
            <a:picLocks noChangeAspect="1"/>
          </p:cNvPicPr>
          <p:nvPr/>
        </p:nvPicPr>
        <p:blipFill>
          <a:blip r:embed="rId8"/>
          <a:stretch>
            <a:fillRect/>
          </a:stretch>
        </p:blipFill>
        <p:spPr>
          <a:xfrm>
            <a:off x="15696172" y="3849"/>
            <a:ext cx="2075514" cy="2423505"/>
          </a:xfrm>
          <a:prstGeom prst="rect">
            <a:avLst/>
          </a:prstGeom>
        </p:spPr>
      </p:pic>
      <p:sp>
        <p:nvSpPr>
          <p:cNvPr id="7" name="TextBox 8">
            <a:extLst>
              <a:ext uri="{FF2B5EF4-FFF2-40B4-BE49-F238E27FC236}">
                <a16:creationId xmlns:a16="http://schemas.microsoft.com/office/drawing/2014/main" id="{F7763798-6416-EA28-050C-1AA553DA01DF}"/>
              </a:ext>
            </a:extLst>
          </p:cNvPr>
          <p:cNvSpPr txBox="1"/>
          <p:nvPr/>
        </p:nvSpPr>
        <p:spPr>
          <a:xfrm>
            <a:off x="368684" y="6021300"/>
            <a:ext cx="13460559" cy="492443"/>
          </a:xfrm>
          <a:prstGeom prst="rect">
            <a:avLst/>
          </a:prstGeom>
        </p:spPr>
        <p:txBody>
          <a:bodyPr wrap="square" lIns="0" tIns="0" rIns="0" bIns="0" rtlCol="0" anchor="t">
            <a:spAutoFit/>
          </a:bodyPr>
          <a:lstStyle/>
          <a:p>
            <a:r>
              <a:rPr lang="vi-VN" sz="3200" b="1" dirty="0">
                <a:latin typeface="Segoe UI "/>
              </a:rPr>
              <a:t>5. M</a:t>
            </a:r>
            <a:r>
              <a:rPr lang="en-US" sz="3200" b="1" dirty="0">
                <a:latin typeface="Segoe UI "/>
              </a:rPr>
              <a:t>ã </a:t>
            </a:r>
            <a:r>
              <a:rPr lang="en-US" sz="3200" b="1" dirty="0" err="1">
                <a:latin typeface="Segoe UI "/>
              </a:rPr>
              <a:t>hóa</a:t>
            </a:r>
            <a:r>
              <a:rPr lang="en-US" sz="3200" b="1" dirty="0">
                <a:latin typeface="Segoe UI "/>
              </a:rPr>
              <a:t> </a:t>
            </a:r>
            <a:r>
              <a:rPr lang="en-US" sz="3200" b="1" dirty="0" err="1">
                <a:latin typeface="Segoe UI "/>
              </a:rPr>
              <a:t>dữ</a:t>
            </a:r>
            <a:r>
              <a:rPr lang="en-US" sz="3200" b="1" dirty="0">
                <a:latin typeface="Segoe UI "/>
              </a:rPr>
              <a:t> </a:t>
            </a:r>
            <a:r>
              <a:rPr lang="en-US" sz="3200" b="1" dirty="0" err="1">
                <a:latin typeface="Segoe UI "/>
              </a:rPr>
              <a:t>liệu</a:t>
            </a:r>
            <a:r>
              <a:rPr lang="en-US" sz="3200" b="1" dirty="0">
                <a:latin typeface="Segoe UI "/>
              </a:rPr>
              <a:t> </a:t>
            </a:r>
            <a:r>
              <a:rPr lang="en-US" sz="3200" b="1" dirty="0" err="1">
                <a:latin typeface="Segoe UI "/>
              </a:rPr>
              <a:t>trong</a:t>
            </a:r>
            <a:r>
              <a:rPr lang="en-US" sz="3200" b="1" dirty="0">
                <a:latin typeface="Segoe UI "/>
              </a:rPr>
              <a:t> </a:t>
            </a:r>
            <a:r>
              <a:rPr lang="en-US" sz="3200" b="1" dirty="0" err="1">
                <a:latin typeface="Segoe UI "/>
              </a:rPr>
              <a:t>hệ</a:t>
            </a:r>
            <a:r>
              <a:rPr lang="en-US" sz="3200" b="1" dirty="0">
                <a:latin typeface="Segoe UI "/>
              </a:rPr>
              <a:t> </a:t>
            </a:r>
            <a:r>
              <a:rPr lang="en-US" sz="3200" b="1" dirty="0" err="1">
                <a:latin typeface="Segoe UI "/>
              </a:rPr>
              <a:t>thống</a:t>
            </a:r>
            <a:r>
              <a:rPr lang="en-US" sz="3200" b="1" dirty="0">
                <a:latin typeface="Segoe UI "/>
              </a:rPr>
              <a:t> </a:t>
            </a:r>
            <a:r>
              <a:rPr lang="en-US" sz="3200" b="1" dirty="0" err="1">
                <a:latin typeface="Segoe UI "/>
              </a:rPr>
              <a:t>pha</a:t>
            </a:r>
            <a:r>
              <a:rPr lang="en-US" sz="3200" b="1" dirty="0">
                <a:latin typeface="Segoe UI "/>
              </a:rPr>
              <a:t>.</a:t>
            </a:r>
          </a:p>
        </p:txBody>
      </p:sp>
      <p:sp>
        <p:nvSpPr>
          <p:cNvPr id="8" name="TextBox 8">
            <a:extLst>
              <a:ext uri="{FF2B5EF4-FFF2-40B4-BE49-F238E27FC236}">
                <a16:creationId xmlns:a16="http://schemas.microsoft.com/office/drawing/2014/main" id="{2BD276C3-5CD2-7C8C-C52D-1D1F4756EBA1}"/>
              </a:ext>
            </a:extLst>
          </p:cNvPr>
          <p:cNvSpPr txBox="1"/>
          <p:nvPr/>
        </p:nvSpPr>
        <p:spPr>
          <a:xfrm>
            <a:off x="1523998" y="6781635"/>
            <a:ext cx="13460559" cy="492443"/>
          </a:xfrm>
          <a:prstGeom prst="rect">
            <a:avLst/>
          </a:prstGeom>
        </p:spPr>
        <p:txBody>
          <a:bodyPr wrap="square" lIns="0" tIns="0" rIns="0" bIns="0" rtlCol="0" anchor="t">
            <a:spAutoFit/>
          </a:bodyPr>
          <a:lstStyle/>
          <a:p>
            <a:r>
              <a:rPr lang="vi-VN" sz="3200" b="1" dirty="0">
                <a:latin typeface="Segoe UI "/>
              </a:rPr>
              <a:t>5.1. Nguyên tắc mã hóa dữ liệu dựa trên địa chỉ</a:t>
            </a:r>
            <a:endParaRPr lang="en-US" sz="3200" b="1" dirty="0">
              <a:latin typeface="Segoe UI "/>
            </a:endParaRPr>
          </a:p>
        </p:txBody>
      </p:sp>
      <p:sp>
        <p:nvSpPr>
          <p:cNvPr id="12" name="TextBox 11">
            <a:extLst>
              <a:ext uri="{FF2B5EF4-FFF2-40B4-BE49-F238E27FC236}">
                <a16:creationId xmlns:a16="http://schemas.microsoft.com/office/drawing/2014/main" id="{47EEA9E4-5DF5-628F-F1E0-BAE9E8B4A45E}"/>
              </a:ext>
            </a:extLst>
          </p:cNvPr>
          <p:cNvSpPr txBox="1"/>
          <p:nvPr/>
        </p:nvSpPr>
        <p:spPr>
          <a:xfrm>
            <a:off x="1523997" y="7556480"/>
            <a:ext cx="13460559" cy="492443"/>
          </a:xfrm>
          <a:prstGeom prst="rect">
            <a:avLst/>
          </a:prstGeom>
        </p:spPr>
        <p:txBody>
          <a:bodyPr wrap="square" lIns="0" tIns="0" rIns="0" bIns="0" rtlCol="0" anchor="t">
            <a:spAutoFit/>
          </a:bodyPr>
          <a:lstStyle/>
          <a:p>
            <a:r>
              <a:rPr lang="vi-VN" sz="3200" b="1" dirty="0">
                <a:latin typeface="Segoe UI "/>
              </a:rPr>
              <a:t>5.2. Bảo mật dữ liệu</a:t>
            </a:r>
            <a:endParaRPr lang="en-US" sz="3200" b="1" dirty="0">
              <a:latin typeface="Segoe UI "/>
            </a:endParaRPr>
          </a:p>
        </p:txBody>
      </p:sp>
      <p:sp>
        <p:nvSpPr>
          <p:cNvPr id="13" name="TextBox 8">
            <a:extLst>
              <a:ext uri="{FF2B5EF4-FFF2-40B4-BE49-F238E27FC236}">
                <a16:creationId xmlns:a16="http://schemas.microsoft.com/office/drawing/2014/main" id="{1167121C-E95F-B456-39F6-3EEABAB947E3}"/>
              </a:ext>
            </a:extLst>
          </p:cNvPr>
          <p:cNvSpPr txBox="1"/>
          <p:nvPr/>
        </p:nvSpPr>
        <p:spPr>
          <a:xfrm>
            <a:off x="393234" y="8415189"/>
            <a:ext cx="11648534" cy="492443"/>
          </a:xfrm>
          <a:prstGeom prst="rect">
            <a:avLst/>
          </a:prstGeom>
        </p:spPr>
        <p:txBody>
          <a:bodyPr wrap="square" lIns="0" tIns="0" rIns="0" bIns="0" rtlCol="0" anchor="t">
            <a:spAutoFit/>
          </a:bodyPr>
          <a:lstStyle/>
          <a:p>
            <a:r>
              <a:rPr lang="vi-VN" sz="3200" b="1" dirty="0">
                <a:latin typeface="Segoe UI "/>
              </a:rPr>
              <a:t>6. K</a:t>
            </a:r>
            <a:r>
              <a:rPr lang="en-US" sz="3200" b="1" dirty="0" err="1">
                <a:latin typeface="Segoe UI "/>
              </a:rPr>
              <a:t>ết</a:t>
            </a:r>
            <a:r>
              <a:rPr lang="en-US" sz="3200" b="1" dirty="0">
                <a:latin typeface="Segoe UI "/>
              </a:rPr>
              <a:t> </a:t>
            </a:r>
            <a:r>
              <a:rPr lang="en-US" sz="3200" b="1" dirty="0" err="1">
                <a:latin typeface="Segoe UI "/>
              </a:rPr>
              <a:t>luận</a:t>
            </a:r>
            <a:r>
              <a:rPr lang="en-US" sz="3200" b="1" dirty="0">
                <a:latin typeface="Segoe UI "/>
              </a:rPr>
              <a:t>.</a:t>
            </a:r>
          </a:p>
        </p:txBody>
      </p:sp>
    </p:spTree>
    <p:extLst>
      <p:ext uri="{BB962C8B-B14F-4D97-AF65-F5344CB8AC3E}">
        <p14:creationId xmlns:p14="http://schemas.microsoft.com/office/powerpoint/2010/main" val="295061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9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8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1000" fill="hold"/>
                                        <p:tgtEl>
                                          <p:spTgt spid="23"/>
                                        </p:tgtEl>
                                        <p:attrNameLst>
                                          <p:attrName>ppt_w</p:attrName>
                                        </p:attrNameLst>
                                      </p:cBhvr>
                                      <p:tavLst>
                                        <p:tav tm="0">
                                          <p:val>
                                            <p:fltVal val="0"/>
                                          </p:val>
                                        </p:tav>
                                        <p:tav tm="100000">
                                          <p:val>
                                            <p:strVal val="#ppt_w"/>
                                          </p:val>
                                        </p:tav>
                                      </p:tavLst>
                                    </p:anim>
                                    <p:anim calcmode="lin" valueType="num">
                                      <p:cBhvr>
                                        <p:cTn id="36" dur="1000" fill="hold"/>
                                        <p:tgtEl>
                                          <p:spTgt spid="23"/>
                                        </p:tgtEl>
                                        <p:attrNameLst>
                                          <p:attrName>ppt_h</p:attrName>
                                        </p:attrNameLst>
                                      </p:cBhvr>
                                      <p:tavLst>
                                        <p:tav tm="0">
                                          <p:val>
                                            <p:fltVal val="0"/>
                                          </p:val>
                                        </p:tav>
                                        <p:tav tm="100000">
                                          <p:val>
                                            <p:strVal val="#ppt_h"/>
                                          </p:val>
                                        </p:tav>
                                      </p:tavLst>
                                    </p:anim>
                                    <p:anim calcmode="lin" valueType="num">
                                      <p:cBhvr>
                                        <p:cTn id="37" dur="1000" fill="hold"/>
                                        <p:tgtEl>
                                          <p:spTgt spid="23"/>
                                        </p:tgtEl>
                                        <p:attrNameLst>
                                          <p:attrName>style.rotation</p:attrName>
                                        </p:attrNameLst>
                                      </p:cBhvr>
                                      <p:tavLst>
                                        <p:tav tm="0">
                                          <p:val>
                                            <p:fltVal val="90"/>
                                          </p:val>
                                        </p:tav>
                                        <p:tav tm="100000">
                                          <p:val>
                                            <p:fltVal val="0"/>
                                          </p:val>
                                        </p:tav>
                                      </p:tavLst>
                                    </p:anim>
                                    <p:animEffect transition="in" filter="fade">
                                      <p:cBhvr>
                                        <p:cTn id="38" dur="1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1000" fill="hold"/>
                                        <p:tgtEl>
                                          <p:spTgt spid="7"/>
                                        </p:tgtEl>
                                        <p:attrNameLst>
                                          <p:attrName>ppt_w</p:attrName>
                                        </p:attrNameLst>
                                      </p:cBhvr>
                                      <p:tavLst>
                                        <p:tav tm="0">
                                          <p:val>
                                            <p:fltVal val="0"/>
                                          </p:val>
                                        </p:tav>
                                        <p:tav tm="100000">
                                          <p:val>
                                            <p:strVal val="#ppt_w"/>
                                          </p:val>
                                        </p:tav>
                                      </p:tavLst>
                                    </p:anim>
                                    <p:anim calcmode="lin" valueType="num">
                                      <p:cBhvr>
                                        <p:cTn id="44" dur="1000" fill="hold"/>
                                        <p:tgtEl>
                                          <p:spTgt spid="7"/>
                                        </p:tgtEl>
                                        <p:attrNameLst>
                                          <p:attrName>ppt_h</p:attrName>
                                        </p:attrNameLst>
                                      </p:cBhvr>
                                      <p:tavLst>
                                        <p:tav tm="0">
                                          <p:val>
                                            <p:fltVal val="0"/>
                                          </p:val>
                                        </p:tav>
                                        <p:tav tm="100000">
                                          <p:val>
                                            <p:strVal val="#ppt_h"/>
                                          </p:val>
                                        </p:tav>
                                      </p:tavLst>
                                    </p:anim>
                                    <p:anim calcmode="lin" valueType="num">
                                      <p:cBhvr>
                                        <p:cTn id="45" dur="1000" fill="hold"/>
                                        <p:tgtEl>
                                          <p:spTgt spid="7"/>
                                        </p:tgtEl>
                                        <p:attrNameLst>
                                          <p:attrName>style.rotation</p:attrName>
                                        </p:attrNameLst>
                                      </p:cBhvr>
                                      <p:tavLst>
                                        <p:tav tm="0">
                                          <p:val>
                                            <p:fltVal val="90"/>
                                          </p:val>
                                        </p:tav>
                                        <p:tav tm="100000">
                                          <p:val>
                                            <p:fltVal val="0"/>
                                          </p:val>
                                        </p:tav>
                                      </p:tavLst>
                                    </p:anim>
                                    <p:animEffect transition="in" filter="fade">
                                      <p:cBhvr>
                                        <p:cTn id="46" dur="10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1000" fill="hold"/>
                                        <p:tgtEl>
                                          <p:spTgt spid="12"/>
                                        </p:tgtEl>
                                        <p:attrNameLst>
                                          <p:attrName>ppt_w</p:attrName>
                                        </p:attrNameLst>
                                      </p:cBhvr>
                                      <p:tavLst>
                                        <p:tav tm="0">
                                          <p:val>
                                            <p:fltVal val="0"/>
                                          </p:val>
                                        </p:tav>
                                        <p:tav tm="100000">
                                          <p:val>
                                            <p:strVal val="#ppt_w"/>
                                          </p:val>
                                        </p:tav>
                                      </p:tavLst>
                                    </p:anim>
                                    <p:anim calcmode="lin" valueType="num">
                                      <p:cBhvr>
                                        <p:cTn id="60" dur="1000" fill="hold"/>
                                        <p:tgtEl>
                                          <p:spTgt spid="12"/>
                                        </p:tgtEl>
                                        <p:attrNameLst>
                                          <p:attrName>ppt_h</p:attrName>
                                        </p:attrNameLst>
                                      </p:cBhvr>
                                      <p:tavLst>
                                        <p:tav tm="0">
                                          <p:val>
                                            <p:fltVal val="0"/>
                                          </p:val>
                                        </p:tav>
                                        <p:tav tm="100000">
                                          <p:val>
                                            <p:strVal val="#ppt_h"/>
                                          </p:val>
                                        </p:tav>
                                      </p:tavLst>
                                    </p:anim>
                                    <p:anim calcmode="lin" valueType="num">
                                      <p:cBhvr>
                                        <p:cTn id="61" dur="1000" fill="hold"/>
                                        <p:tgtEl>
                                          <p:spTgt spid="12"/>
                                        </p:tgtEl>
                                        <p:attrNameLst>
                                          <p:attrName>style.rotation</p:attrName>
                                        </p:attrNameLst>
                                      </p:cBhvr>
                                      <p:tavLst>
                                        <p:tav tm="0">
                                          <p:val>
                                            <p:fltVal val="90"/>
                                          </p:val>
                                        </p:tav>
                                        <p:tav tm="100000">
                                          <p:val>
                                            <p:fltVal val="0"/>
                                          </p:val>
                                        </p:tav>
                                      </p:tavLst>
                                    </p:anim>
                                    <p:animEffect transition="in" filter="fade">
                                      <p:cBhvr>
                                        <p:cTn id="62" dur="10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heel(1)">
                                      <p:cBhvr>
                                        <p:cTn id="67" dur="8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3" grpId="0"/>
      <p:bldP spid="7" grpId="0"/>
      <p:bldP spid="8"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925483">
            <a:off x="8195478" y="-768749"/>
            <a:ext cx="15026802" cy="8509196"/>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txBody>
          <a:bodyPr/>
          <a:lstStyle/>
          <a:p>
            <a:endParaRPr lang="en-US"/>
          </a:p>
        </p:txBody>
      </p:sp>
      <p:grpSp>
        <p:nvGrpSpPr>
          <p:cNvPr id="15" name="Group 15"/>
          <p:cNvGrpSpPr/>
          <p:nvPr/>
        </p:nvGrpSpPr>
        <p:grpSpPr>
          <a:xfrm>
            <a:off x="-4613482" y="112999"/>
            <a:ext cx="17185068" cy="3791888"/>
            <a:chOff x="0" y="-19050"/>
            <a:chExt cx="1673358" cy="628650"/>
          </a:xfrm>
        </p:grpSpPr>
        <p:sp>
          <p:nvSpPr>
            <p:cNvPr id="16" name="Freeform 16"/>
            <p:cNvSpPr/>
            <p:nvPr/>
          </p:nvSpPr>
          <p:spPr>
            <a:xfrm>
              <a:off x="0" y="0"/>
              <a:ext cx="1673358"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txBody>
            <a:bodyPr/>
            <a:lstStyle/>
            <a:p>
              <a:endParaRPr lang="en-US"/>
            </a:p>
          </p:txBody>
        </p:sp>
        <p:sp>
          <p:nvSpPr>
            <p:cNvPr id="17" name="TextBox 17"/>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631413" y="2061729"/>
            <a:ext cx="10058400" cy="3816429"/>
          </a:xfrm>
          <a:prstGeom prst="rect">
            <a:avLst/>
          </a:prstGeom>
        </p:spPr>
        <p:txBody>
          <a:bodyPr wrap="square" lIns="0" tIns="0" rIns="0" bIns="0" rtlCol="0" anchor="t">
            <a:spAutoFit/>
          </a:bodyPr>
          <a:lstStyle/>
          <a:p>
            <a:pPr lvl="0">
              <a:spcBef>
                <a:spcPct val="0"/>
              </a:spcBef>
            </a:pPr>
            <a:r>
              <a:rPr lang="en-US" sz="3600" dirty="0">
                <a:latin typeface="Montserrat Light" panose="00000400000000000000" pitchFamily="2" charset="0"/>
              </a:rPr>
              <a:t>- </a:t>
            </a:r>
            <a:r>
              <a:rPr lang="vi-VN" sz="3600" dirty="0">
                <a:latin typeface="Montserrat Light" panose="00000400000000000000" pitchFamily="2" charset="0"/>
              </a:rPr>
              <a:t>Trong những năm qua, các hệ thống lưu trữ ba chiều khối lượng lớn đã chứng minh một cách ấn tượng khả năng của chúng về dung lượng lưu trữ đạt 1 TByte / cm</a:t>
            </a:r>
            <a:r>
              <a:rPr lang="vi-VN" sz="3600" baseline="30000" dirty="0">
                <a:latin typeface="Montserrat Light" panose="00000400000000000000" pitchFamily="2" charset="0"/>
              </a:rPr>
              <a:t>3</a:t>
            </a:r>
            <a:r>
              <a:rPr lang="vi-VN" sz="3600" dirty="0">
                <a:latin typeface="Montserrat Light" panose="00000400000000000000" pitchFamily="2" charset="0"/>
              </a:rPr>
              <a:t>, tốc độ truyền dữ liệu nhanh có thể vượt quá 10 Gbit</a:t>
            </a:r>
            <a:r>
              <a:rPr lang="en-US" sz="3600" dirty="0">
                <a:latin typeface="Montserrat Light" panose="00000400000000000000" pitchFamily="2" charset="0"/>
              </a:rPr>
              <a:t>/s</a:t>
            </a:r>
            <a:r>
              <a:rPr lang="vi-VN" sz="3600" dirty="0">
                <a:latin typeface="Montserrat Light" panose="00000400000000000000" pitchFamily="2" charset="0"/>
              </a:rPr>
              <a:t> </a:t>
            </a:r>
            <a:r>
              <a:rPr lang="vi-VN" sz="3200" dirty="0">
                <a:latin typeface="Montserrat Light" panose="00000400000000000000" pitchFamily="2" charset="0"/>
              </a:rPr>
              <a:t>và thời gian truy cập ngẫu nhiên ngắn dưới 100 </a:t>
            </a:r>
            <a:r>
              <a:rPr lang="vi-VN" sz="3200" i="1" dirty="0">
                <a:latin typeface="Montserrat Light" panose="00000400000000000000" pitchFamily="2" charset="0"/>
              </a:rPr>
              <a:t>µ</a:t>
            </a:r>
            <a:r>
              <a:rPr lang="en-US" sz="3200" dirty="0">
                <a:latin typeface="Montserrat Light" panose="00000400000000000000" pitchFamily="2" charset="0"/>
              </a:rPr>
              <a:t>.</a:t>
            </a:r>
            <a:endParaRPr lang="en-US" sz="3200" spc="216" dirty="0">
              <a:solidFill>
                <a:srgbClr val="231F20"/>
              </a:solidFill>
              <a:latin typeface="Montserrat Light" panose="00000400000000000000" pitchFamily="2" charset="0"/>
              <a:cs typeface="Times New Roman" panose="02020603050405020304" pitchFamily="18" charset="0"/>
            </a:endParaRPr>
          </a:p>
        </p:txBody>
      </p:sp>
      <p:sp>
        <p:nvSpPr>
          <p:cNvPr id="20" name="TextBox 20"/>
          <p:cNvSpPr txBox="1"/>
          <p:nvPr/>
        </p:nvSpPr>
        <p:spPr>
          <a:xfrm>
            <a:off x="124634" y="284655"/>
            <a:ext cx="13334999" cy="1014060"/>
          </a:xfrm>
          <a:prstGeom prst="rect">
            <a:avLst/>
          </a:prstGeom>
        </p:spPr>
        <p:txBody>
          <a:bodyPr wrap="square" lIns="0" tIns="0" rIns="0" bIns="0" rtlCol="0" anchor="t">
            <a:spAutoFit/>
          </a:bodyPr>
          <a:lstStyle/>
          <a:p>
            <a:pPr marL="1143000" lvl="0" indent="-1143000">
              <a:lnSpc>
                <a:spcPts val="8627"/>
              </a:lnSpc>
              <a:spcBef>
                <a:spcPct val="0"/>
              </a:spcBef>
              <a:buAutoNum type="arabicPeriod"/>
            </a:pPr>
            <a:r>
              <a:rPr lang="en-US" sz="6000" b="1" spc="331" dirty="0" err="1">
                <a:solidFill>
                  <a:schemeClr val="bg1"/>
                </a:solidFill>
                <a:latin typeface="Segoe UI "/>
                <a:ea typeface="Segoe UI Black" panose="020B0A02040204020203" pitchFamily="34" charset="0"/>
              </a:rPr>
              <a:t>Giới</a:t>
            </a:r>
            <a:r>
              <a:rPr lang="en-US" sz="6000" b="1" spc="331" dirty="0">
                <a:solidFill>
                  <a:schemeClr val="bg1"/>
                </a:solidFill>
                <a:latin typeface="Segoe UI "/>
                <a:ea typeface="Segoe UI Black" panose="020B0A02040204020203" pitchFamily="34" charset="0"/>
              </a:rPr>
              <a:t> </a:t>
            </a:r>
            <a:r>
              <a:rPr lang="en-US" sz="6000" b="1" spc="331" dirty="0" err="1">
                <a:solidFill>
                  <a:schemeClr val="bg1"/>
                </a:solidFill>
                <a:latin typeface="Segoe UI "/>
                <a:ea typeface="Segoe UI Black" panose="020B0A02040204020203" pitchFamily="34" charset="0"/>
              </a:rPr>
              <a:t>thiệu</a:t>
            </a:r>
            <a:endParaRPr lang="en-US" sz="5800" b="1" u="none" spc="331" dirty="0">
              <a:solidFill>
                <a:schemeClr val="bg1"/>
              </a:solidFill>
              <a:latin typeface="Montserrat SemiBold" panose="00000700000000000000" pitchFamily="2" charset="0"/>
              <a:ea typeface="Segoe UI Black" panose="020B0A02040204020203" pitchFamily="34" charset="0"/>
            </a:endParaRPr>
          </a:p>
        </p:txBody>
      </p:sp>
      <p:pic>
        <p:nvPicPr>
          <p:cNvPr id="8" name="Picture 7">
            <a:extLst>
              <a:ext uri="{FF2B5EF4-FFF2-40B4-BE49-F238E27FC236}">
                <a16:creationId xmlns:a16="http://schemas.microsoft.com/office/drawing/2014/main" id="{22490AAC-727A-2CA8-7031-5E5B560C1DB9}"/>
              </a:ext>
            </a:extLst>
          </p:cNvPr>
          <p:cNvPicPr>
            <a:picLocks noChangeAspect="1"/>
          </p:cNvPicPr>
          <p:nvPr/>
        </p:nvPicPr>
        <p:blipFill>
          <a:blip r:embed="rId3"/>
          <a:stretch>
            <a:fillRect/>
          </a:stretch>
        </p:blipFill>
        <p:spPr>
          <a:xfrm>
            <a:off x="1528872" y="6021490"/>
            <a:ext cx="6096000" cy="37918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descr="A person in a suit touching a lock icon&#10;&#10;Description automatically generated">
            <a:extLst>
              <a:ext uri="{FF2B5EF4-FFF2-40B4-BE49-F238E27FC236}">
                <a16:creationId xmlns:a16="http://schemas.microsoft.com/office/drawing/2014/main" id="{1D0951BA-5935-4435-BF78-9F8427355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7451" y="812296"/>
            <a:ext cx="6833323" cy="848778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100" fill="hold"/>
                                        <p:tgtEl>
                                          <p:spTgt spid="18"/>
                                        </p:tgtEl>
                                        <p:attrNameLst>
                                          <p:attrName>ppt_w</p:attrName>
                                        </p:attrNameLst>
                                      </p:cBhvr>
                                      <p:tavLst>
                                        <p:tav tm="0">
                                          <p:val>
                                            <p:fltVal val="0"/>
                                          </p:val>
                                        </p:tav>
                                        <p:tav tm="100000">
                                          <p:val>
                                            <p:strVal val="#ppt_w"/>
                                          </p:val>
                                        </p:tav>
                                      </p:tavLst>
                                    </p:anim>
                                    <p:anim calcmode="lin" valueType="num">
                                      <p:cBhvr>
                                        <p:cTn id="8" dur="1100" fill="hold"/>
                                        <p:tgtEl>
                                          <p:spTgt spid="18"/>
                                        </p:tgtEl>
                                        <p:attrNameLst>
                                          <p:attrName>ppt_h</p:attrName>
                                        </p:attrNameLst>
                                      </p:cBhvr>
                                      <p:tavLst>
                                        <p:tav tm="0">
                                          <p:val>
                                            <p:fltVal val="0"/>
                                          </p:val>
                                        </p:tav>
                                        <p:tav tm="100000">
                                          <p:val>
                                            <p:strVal val="#ppt_h"/>
                                          </p:val>
                                        </p:tav>
                                      </p:tavLst>
                                    </p:anim>
                                    <p:anim calcmode="lin" valueType="num">
                                      <p:cBhvr>
                                        <p:cTn id="9" dur="1100" fill="hold"/>
                                        <p:tgtEl>
                                          <p:spTgt spid="18"/>
                                        </p:tgtEl>
                                        <p:attrNameLst>
                                          <p:attrName>style.rotation</p:attrName>
                                        </p:attrNameLst>
                                      </p:cBhvr>
                                      <p:tavLst>
                                        <p:tav tm="0">
                                          <p:val>
                                            <p:fltVal val="90"/>
                                          </p:val>
                                        </p:tav>
                                        <p:tav tm="100000">
                                          <p:val>
                                            <p:fltVal val="0"/>
                                          </p:val>
                                        </p:tav>
                                      </p:tavLst>
                                    </p:anim>
                                    <p:animEffect transition="in" filter="fade">
                                      <p:cBhvr>
                                        <p:cTn id="10" dur="11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925483">
            <a:off x="8195478" y="-768749"/>
            <a:ext cx="15026802" cy="8509196"/>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txBody>
          <a:bodyPr/>
          <a:lstStyle/>
          <a:p>
            <a:endParaRPr lang="en-US"/>
          </a:p>
        </p:txBody>
      </p:sp>
      <p:grpSp>
        <p:nvGrpSpPr>
          <p:cNvPr id="15" name="Group 15"/>
          <p:cNvGrpSpPr/>
          <p:nvPr/>
        </p:nvGrpSpPr>
        <p:grpSpPr>
          <a:xfrm>
            <a:off x="-4613482" y="112999"/>
            <a:ext cx="17185068" cy="3791888"/>
            <a:chOff x="0" y="-19050"/>
            <a:chExt cx="1673358" cy="628650"/>
          </a:xfrm>
        </p:grpSpPr>
        <p:sp>
          <p:nvSpPr>
            <p:cNvPr id="16" name="Freeform 16"/>
            <p:cNvSpPr/>
            <p:nvPr/>
          </p:nvSpPr>
          <p:spPr>
            <a:xfrm>
              <a:off x="0" y="0"/>
              <a:ext cx="1673358"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txBody>
            <a:bodyPr/>
            <a:lstStyle/>
            <a:p>
              <a:endParaRPr lang="en-US"/>
            </a:p>
          </p:txBody>
        </p:sp>
        <p:sp>
          <p:nvSpPr>
            <p:cNvPr id="17" name="TextBox 17"/>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0" name="TextBox 20"/>
          <p:cNvSpPr txBox="1"/>
          <p:nvPr/>
        </p:nvSpPr>
        <p:spPr>
          <a:xfrm>
            <a:off x="124634" y="284655"/>
            <a:ext cx="13334999" cy="1014060"/>
          </a:xfrm>
          <a:prstGeom prst="rect">
            <a:avLst/>
          </a:prstGeom>
        </p:spPr>
        <p:txBody>
          <a:bodyPr wrap="square" lIns="0" tIns="0" rIns="0" bIns="0" rtlCol="0" anchor="t">
            <a:spAutoFit/>
          </a:bodyPr>
          <a:lstStyle/>
          <a:p>
            <a:pPr marL="1143000" lvl="0" indent="-1143000">
              <a:lnSpc>
                <a:spcPts val="8627"/>
              </a:lnSpc>
              <a:spcBef>
                <a:spcPct val="0"/>
              </a:spcBef>
              <a:buAutoNum type="arabicPeriod"/>
            </a:pPr>
            <a:r>
              <a:rPr lang="en-US" sz="6000" b="1" spc="331" dirty="0" err="1">
                <a:solidFill>
                  <a:schemeClr val="bg1"/>
                </a:solidFill>
                <a:latin typeface="Segoe UI "/>
                <a:ea typeface="Segoe UI Black" panose="020B0A02040204020203" pitchFamily="34" charset="0"/>
              </a:rPr>
              <a:t>Giới</a:t>
            </a:r>
            <a:r>
              <a:rPr lang="en-US" sz="6000" b="1" spc="331" dirty="0">
                <a:solidFill>
                  <a:schemeClr val="bg1"/>
                </a:solidFill>
                <a:latin typeface="Segoe UI "/>
                <a:ea typeface="Segoe UI Black" panose="020B0A02040204020203" pitchFamily="34" charset="0"/>
              </a:rPr>
              <a:t> </a:t>
            </a:r>
            <a:r>
              <a:rPr lang="en-US" sz="6000" b="1" spc="331" dirty="0" err="1">
                <a:solidFill>
                  <a:schemeClr val="bg1"/>
                </a:solidFill>
                <a:latin typeface="Segoe UI "/>
                <a:ea typeface="Segoe UI Black" panose="020B0A02040204020203" pitchFamily="34" charset="0"/>
              </a:rPr>
              <a:t>thiệu</a:t>
            </a:r>
            <a:endParaRPr lang="en-US" sz="5800" b="1" u="none" spc="331" dirty="0">
              <a:solidFill>
                <a:schemeClr val="bg1"/>
              </a:solidFill>
              <a:latin typeface="Montserrat SemiBold" panose="00000700000000000000" pitchFamily="2" charset="0"/>
              <a:ea typeface="Segoe UI Black" panose="020B0A02040204020203" pitchFamily="34" charset="0"/>
            </a:endParaRPr>
          </a:p>
        </p:txBody>
      </p:sp>
      <p:pic>
        <p:nvPicPr>
          <p:cNvPr id="8" name="Picture 7">
            <a:extLst>
              <a:ext uri="{FF2B5EF4-FFF2-40B4-BE49-F238E27FC236}">
                <a16:creationId xmlns:a16="http://schemas.microsoft.com/office/drawing/2014/main" id="{22490AAC-727A-2CA8-7031-5E5B560C1DB9}"/>
              </a:ext>
            </a:extLst>
          </p:cNvPr>
          <p:cNvPicPr>
            <a:picLocks noChangeAspect="1"/>
          </p:cNvPicPr>
          <p:nvPr/>
        </p:nvPicPr>
        <p:blipFill>
          <a:blip r:embed="rId3"/>
          <a:stretch>
            <a:fillRect/>
          </a:stretch>
        </p:blipFill>
        <p:spPr>
          <a:xfrm>
            <a:off x="1528872" y="6021490"/>
            <a:ext cx="6096000" cy="37918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descr="A person in a suit touching a lock icon&#10;&#10;Description automatically generated">
            <a:extLst>
              <a:ext uri="{FF2B5EF4-FFF2-40B4-BE49-F238E27FC236}">
                <a16:creationId xmlns:a16="http://schemas.microsoft.com/office/drawing/2014/main" id="{1D0951BA-5935-4435-BF78-9F8427355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7451" y="812296"/>
            <a:ext cx="6833323" cy="848778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 name="TextBox 18">
            <a:extLst>
              <a:ext uri="{FF2B5EF4-FFF2-40B4-BE49-F238E27FC236}">
                <a16:creationId xmlns:a16="http://schemas.microsoft.com/office/drawing/2014/main" id="{6C90D247-A2E4-8257-4392-6FCCB4B0294A}"/>
              </a:ext>
            </a:extLst>
          </p:cNvPr>
          <p:cNvSpPr txBox="1"/>
          <p:nvPr/>
        </p:nvSpPr>
        <p:spPr>
          <a:xfrm>
            <a:off x="631413" y="2509653"/>
            <a:ext cx="10058400" cy="2769989"/>
          </a:xfrm>
          <a:prstGeom prst="rect">
            <a:avLst/>
          </a:prstGeom>
        </p:spPr>
        <p:txBody>
          <a:bodyPr wrap="square" lIns="0" tIns="0" rIns="0" bIns="0" rtlCol="0" anchor="t">
            <a:spAutoFit/>
          </a:bodyPr>
          <a:lstStyle/>
          <a:p>
            <a:pPr lvl="0" algn="just">
              <a:spcBef>
                <a:spcPct val="0"/>
              </a:spcBef>
            </a:pPr>
            <a:r>
              <a:rPr lang="en-US" sz="3600" dirty="0">
                <a:latin typeface="Montserrat Light" panose="00000400000000000000" pitchFamily="2" charset="0"/>
              </a:rPr>
              <a:t>	</a:t>
            </a:r>
            <a:r>
              <a:rPr lang="vi-VN" sz="3600" dirty="0">
                <a:latin typeface="Montserrat Light" panose="00000400000000000000" pitchFamily="2" charset="0"/>
              </a:rPr>
              <a:t>Các tính năng này đạt được theo nguyên tắc lưu trữ hướng trang và sử dụng các kỹ thuật ghép kênh như góc, Ghép kênh bước sóng và không gian hoặc bất kỳ biến thể và kết hợp nào của chúng</a:t>
            </a:r>
            <a:r>
              <a:rPr lang="en-US" sz="3600" dirty="0">
                <a:latin typeface="Montserrat Light" panose="00000400000000000000" pitchFamily="2" charset="0"/>
              </a:rPr>
              <a:t>.</a:t>
            </a:r>
            <a:endParaRPr lang="en-US" sz="3600" spc="216" dirty="0">
              <a:solidFill>
                <a:srgbClr val="231F20"/>
              </a:solidFill>
              <a:latin typeface="Montserrat Light" panose="00000400000000000000" pitchFamily="2" charset="0"/>
              <a:cs typeface="Times New Roman" panose="02020603050405020304" pitchFamily="18" charset="0"/>
            </a:endParaRPr>
          </a:p>
        </p:txBody>
      </p:sp>
    </p:spTree>
    <p:extLst>
      <p:ext uri="{BB962C8B-B14F-4D97-AF65-F5344CB8AC3E}">
        <p14:creationId xmlns:p14="http://schemas.microsoft.com/office/powerpoint/2010/main" val="270918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100" fill="hold"/>
                                        <p:tgtEl>
                                          <p:spTgt spid="2"/>
                                        </p:tgtEl>
                                        <p:attrNameLst>
                                          <p:attrName>ppt_w</p:attrName>
                                        </p:attrNameLst>
                                      </p:cBhvr>
                                      <p:tavLst>
                                        <p:tav tm="0">
                                          <p:val>
                                            <p:fltVal val="0"/>
                                          </p:val>
                                        </p:tav>
                                        <p:tav tm="100000">
                                          <p:val>
                                            <p:strVal val="#ppt_w"/>
                                          </p:val>
                                        </p:tav>
                                      </p:tavLst>
                                    </p:anim>
                                    <p:anim calcmode="lin" valueType="num">
                                      <p:cBhvr>
                                        <p:cTn id="8" dur="1100" fill="hold"/>
                                        <p:tgtEl>
                                          <p:spTgt spid="2"/>
                                        </p:tgtEl>
                                        <p:attrNameLst>
                                          <p:attrName>ppt_h</p:attrName>
                                        </p:attrNameLst>
                                      </p:cBhvr>
                                      <p:tavLst>
                                        <p:tav tm="0">
                                          <p:val>
                                            <p:fltVal val="0"/>
                                          </p:val>
                                        </p:tav>
                                        <p:tav tm="100000">
                                          <p:val>
                                            <p:strVal val="#ppt_h"/>
                                          </p:val>
                                        </p:tav>
                                      </p:tavLst>
                                    </p:anim>
                                    <p:anim calcmode="lin" valueType="num">
                                      <p:cBhvr>
                                        <p:cTn id="9" dur="1100" fill="hold"/>
                                        <p:tgtEl>
                                          <p:spTgt spid="2"/>
                                        </p:tgtEl>
                                        <p:attrNameLst>
                                          <p:attrName>style.rotation</p:attrName>
                                        </p:attrNameLst>
                                      </p:cBhvr>
                                      <p:tavLst>
                                        <p:tav tm="0">
                                          <p:val>
                                            <p:fltVal val="90"/>
                                          </p:val>
                                        </p:tav>
                                        <p:tav tm="100000">
                                          <p:val>
                                            <p:fltVal val="0"/>
                                          </p:val>
                                        </p:tav>
                                      </p:tavLst>
                                    </p:anim>
                                    <p:animEffect transition="in" filter="fade">
                                      <p:cBhvr>
                                        <p:cTn id="10" dur="1100"/>
                                        <p:tgtEl>
                                          <p:spTgt spid="2"/>
                                        </p:tgtEl>
                                      </p:cBhvr>
                                    </p:animEffect>
                                  </p:childTnLst>
                                </p:cTn>
                              </p:par>
                            </p:childTnLst>
                          </p:cTn>
                        </p:par>
                        <p:par>
                          <p:cTn id="11" fill="hold">
                            <p:stCondLst>
                              <p:cond delay="1100"/>
                            </p:stCondLst>
                            <p:childTnLst>
                              <p:par>
                                <p:cTn id="12" presetID="16" presetClass="entr" presetSubtype="21" fill="hold"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barn(inVertical)">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1000"/>
                                        <p:tgtEl>
                                          <p:spTgt spid="8"/>
                                        </p:tgtEl>
                                      </p:cBhvr>
                                    </p:animEffect>
                                  </p:childTnLst>
                                </p:cTn>
                              </p:par>
                              <p:par>
                                <p:cTn id="20" presetID="21" presetClass="entr" presetSubtype="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925483">
            <a:off x="8826430" y="-1343858"/>
            <a:ext cx="15026802" cy="8553065"/>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txBody>
          <a:bodyPr/>
          <a:lstStyle/>
          <a:p>
            <a:endParaRPr lang="en-US"/>
          </a:p>
        </p:txBody>
      </p:sp>
      <p:grpSp>
        <p:nvGrpSpPr>
          <p:cNvPr id="15" name="Group 15"/>
          <p:cNvGrpSpPr/>
          <p:nvPr/>
        </p:nvGrpSpPr>
        <p:grpSpPr>
          <a:xfrm>
            <a:off x="-4419600" y="-147240"/>
            <a:ext cx="17185068" cy="3791888"/>
            <a:chOff x="0" y="-19050"/>
            <a:chExt cx="1673358" cy="628650"/>
          </a:xfrm>
        </p:grpSpPr>
        <p:sp>
          <p:nvSpPr>
            <p:cNvPr id="16" name="Freeform 16"/>
            <p:cNvSpPr/>
            <p:nvPr/>
          </p:nvSpPr>
          <p:spPr>
            <a:xfrm>
              <a:off x="0" y="0"/>
              <a:ext cx="1673358"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txBody>
            <a:bodyPr/>
            <a:lstStyle/>
            <a:p>
              <a:endParaRPr lang="en-US"/>
            </a:p>
          </p:txBody>
        </p:sp>
        <p:sp>
          <p:nvSpPr>
            <p:cNvPr id="17" name="TextBox 17"/>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6934200" y="1771814"/>
            <a:ext cx="10972798" cy="4431983"/>
          </a:xfrm>
          <a:prstGeom prst="rect">
            <a:avLst/>
          </a:prstGeom>
        </p:spPr>
        <p:txBody>
          <a:bodyPr wrap="square" lIns="0" tIns="0" rIns="0" bIns="0" rtlCol="0" anchor="t">
            <a:spAutoFit/>
          </a:bodyPr>
          <a:lstStyle/>
          <a:p>
            <a:pPr lvl="0">
              <a:spcBef>
                <a:spcPct val="0"/>
              </a:spcBef>
            </a:pPr>
            <a:r>
              <a:rPr lang="en-US" sz="3600" dirty="0">
                <a:latin typeface="Montserrat Light" panose="00000400000000000000" pitchFamily="2" charset="0"/>
              </a:rPr>
              <a:t>	</a:t>
            </a:r>
            <a:r>
              <a:rPr lang="vi-VN" sz="3600" dirty="0">
                <a:latin typeface="Montserrat Light" panose="00000400000000000000" pitchFamily="2" charset="0"/>
              </a:rPr>
              <a:t>Trong số các kỹ thuật ghép kênh khác nhau, ghép kênh mã pha trực giao cung cấp một số lợi thế. Hấp dẫn nhất có lẽ là tính năng hoạt động với bước sóng cố định và đồng thời tránh các thành phần chuyển động cơ học. Hơn nữa, tỷ lệ tín hiệu trên nhiễu nằm trong phạm vi hai bậc cường độ cao hơn so với ghép kênh góc trải rộng rãi</a:t>
            </a:r>
            <a:r>
              <a:rPr lang="en-US" sz="3600" dirty="0">
                <a:latin typeface="Montserrat Light" panose="00000400000000000000" pitchFamily="2" charset="0"/>
              </a:rPr>
              <a:t>.</a:t>
            </a:r>
            <a:endParaRPr lang="en-US" sz="3600" spc="216" dirty="0">
              <a:solidFill>
                <a:srgbClr val="231F20"/>
              </a:solidFill>
              <a:latin typeface="Montserrat Light" panose="00000400000000000000" pitchFamily="2" charset="0"/>
              <a:cs typeface="Times New Roman" panose="02020603050405020304" pitchFamily="18" charset="0"/>
            </a:endParaRPr>
          </a:p>
        </p:txBody>
      </p:sp>
      <p:sp>
        <p:nvSpPr>
          <p:cNvPr id="20" name="TextBox 20"/>
          <p:cNvSpPr txBox="1"/>
          <p:nvPr/>
        </p:nvSpPr>
        <p:spPr>
          <a:xfrm>
            <a:off x="124634" y="77557"/>
            <a:ext cx="13334999" cy="1014060"/>
          </a:xfrm>
          <a:prstGeom prst="rect">
            <a:avLst/>
          </a:prstGeom>
        </p:spPr>
        <p:txBody>
          <a:bodyPr wrap="square" lIns="0" tIns="0" rIns="0" bIns="0" rtlCol="0" anchor="t">
            <a:spAutoFit/>
          </a:bodyPr>
          <a:lstStyle/>
          <a:p>
            <a:pPr marL="1143000" lvl="0" indent="-1143000">
              <a:lnSpc>
                <a:spcPts val="8627"/>
              </a:lnSpc>
              <a:spcBef>
                <a:spcPct val="0"/>
              </a:spcBef>
              <a:buAutoNum type="arabicPeriod"/>
            </a:pPr>
            <a:r>
              <a:rPr lang="en-US" sz="6000" b="1" spc="331" dirty="0" err="1">
                <a:solidFill>
                  <a:schemeClr val="bg1"/>
                </a:solidFill>
                <a:latin typeface="Segoe UI "/>
                <a:ea typeface="Segoe UI Black" panose="020B0A02040204020203" pitchFamily="34" charset="0"/>
              </a:rPr>
              <a:t>Giới</a:t>
            </a:r>
            <a:r>
              <a:rPr lang="en-US" sz="6000" b="1" spc="331" dirty="0">
                <a:solidFill>
                  <a:schemeClr val="bg1"/>
                </a:solidFill>
                <a:latin typeface="Segoe UI "/>
                <a:ea typeface="Segoe UI Black" panose="020B0A02040204020203" pitchFamily="34" charset="0"/>
              </a:rPr>
              <a:t> </a:t>
            </a:r>
            <a:r>
              <a:rPr lang="en-US" sz="6000" b="1" spc="331" dirty="0" err="1">
                <a:solidFill>
                  <a:schemeClr val="bg1"/>
                </a:solidFill>
                <a:latin typeface="Segoe UI "/>
                <a:ea typeface="Segoe UI Black" panose="020B0A02040204020203" pitchFamily="34" charset="0"/>
              </a:rPr>
              <a:t>thiệu</a:t>
            </a:r>
            <a:endParaRPr lang="en-US" sz="5800" b="1" u="none" spc="331" dirty="0">
              <a:solidFill>
                <a:schemeClr val="bg1"/>
              </a:solidFill>
              <a:latin typeface="Montserrat SemiBold" panose="00000700000000000000" pitchFamily="2" charset="0"/>
              <a:ea typeface="Segoe UI Black" panose="020B0A02040204020203" pitchFamily="34" charset="0"/>
            </a:endParaRPr>
          </a:p>
        </p:txBody>
      </p:sp>
      <p:pic>
        <p:nvPicPr>
          <p:cNvPr id="8" name="Picture 7">
            <a:extLst>
              <a:ext uri="{FF2B5EF4-FFF2-40B4-BE49-F238E27FC236}">
                <a16:creationId xmlns:a16="http://schemas.microsoft.com/office/drawing/2014/main" id="{22490AAC-727A-2CA8-7031-5E5B560C1DB9}"/>
              </a:ext>
            </a:extLst>
          </p:cNvPr>
          <p:cNvPicPr>
            <a:picLocks noChangeAspect="1"/>
          </p:cNvPicPr>
          <p:nvPr/>
        </p:nvPicPr>
        <p:blipFill>
          <a:blip r:embed="rId3"/>
          <a:stretch>
            <a:fillRect/>
          </a:stretch>
        </p:blipFill>
        <p:spPr>
          <a:xfrm>
            <a:off x="10411633" y="7120256"/>
            <a:ext cx="6096000" cy="28193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descr="A person in a suit touching a lock icon&#10;&#10;Description automatically generated">
            <a:extLst>
              <a:ext uri="{FF2B5EF4-FFF2-40B4-BE49-F238E27FC236}">
                <a16:creationId xmlns:a16="http://schemas.microsoft.com/office/drawing/2014/main" id="{1D0951BA-5935-4435-BF78-9F8427355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2" y="2476500"/>
            <a:ext cx="7125554" cy="73107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4011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100" fill="hold"/>
                                        <p:tgtEl>
                                          <p:spTgt spid="18"/>
                                        </p:tgtEl>
                                        <p:attrNameLst>
                                          <p:attrName>ppt_w</p:attrName>
                                        </p:attrNameLst>
                                      </p:cBhvr>
                                      <p:tavLst>
                                        <p:tav tm="0">
                                          <p:val>
                                            <p:fltVal val="0"/>
                                          </p:val>
                                        </p:tav>
                                        <p:tav tm="100000">
                                          <p:val>
                                            <p:strVal val="#ppt_w"/>
                                          </p:val>
                                        </p:tav>
                                      </p:tavLst>
                                    </p:anim>
                                    <p:anim calcmode="lin" valueType="num">
                                      <p:cBhvr>
                                        <p:cTn id="8" dur="1100" fill="hold"/>
                                        <p:tgtEl>
                                          <p:spTgt spid="18"/>
                                        </p:tgtEl>
                                        <p:attrNameLst>
                                          <p:attrName>ppt_h</p:attrName>
                                        </p:attrNameLst>
                                      </p:cBhvr>
                                      <p:tavLst>
                                        <p:tav tm="0">
                                          <p:val>
                                            <p:fltVal val="0"/>
                                          </p:val>
                                        </p:tav>
                                        <p:tav tm="100000">
                                          <p:val>
                                            <p:strVal val="#ppt_h"/>
                                          </p:val>
                                        </p:tav>
                                      </p:tavLst>
                                    </p:anim>
                                    <p:anim calcmode="lin" valueType="num">
                                      <p:cBhvr>
                                        <p:cTn id="9" dur="1100" fill="hold"/>
                                        <p:tgtEl>
                                          <p:spTgt spid="18"/>
                                        </p:tgtEl>
                                        <p:attrNameLst>
                                          <p:attrName>style.rotation</p:attrName>
                                        </p:attrNameLst>
                                      </p:cBhvr>
                                      <p:tavLst>
                                        <p:tav tm="0">
                                          <p:val>
                                            <p:fltVal val="90"/>
                                          </p:val>
                                        </p:tav>
                                        <p:tav tm="100000">
                                          <p:val>
                                            <p:fltVal val="0"/>
                                          </p:val>
                                        </p:tav>
                                      </p:tavLst>
                                    </p:anim>
                                    <p:animEffect transition="in" filter="fade">
                                      <p:cBhvr>
                                        <p:cTn id="10" dur="11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DB7B5-17FD-02B2-8985-B7CDEC82745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32A447C-C50E-0ECA-3701-289F94206829}"/>
              </a:ext>
            </a:extLst>
          </p:cNvPr>
          <p:cNvPicPr>
            <a:picLocks noChangeAspect="1"/>
          </p:cNvPicPr>
          <p:nvPr/>
        </p:nvPicPr>
        <p:blipFill>
          <a:blip r:embed="rId2"/>
          <a:srcRect t="27500" b="27500"/>
          <a:stretch>
            <a:fillRect/>
          </a:stretch>
        </p:blipFill>
        <p:spPr>
          <a:xfrm>
            <a:off x="0" y="0"/>
            <a:ext cx="18288000" cy="10287000"/>
          </a:xfrm>
          <a:prstGeom prst="rect">
            <a:avLst/>
          </a:prstGeom>
        </p:spPr>
      </p:pic>
      <p:grpSp>
        <p:nvGrpSpPr>
          <p:cNvPr id="3" name="Group 3">
            <a:extLst>
              <a:ext uri="{FF2B5EF4-FFF2-40B4-BE49-F238E27FC236}">
                <a16:creationId xmlns:a16="http://schemas.microsoft.com/office/drawing/2014/main" id="{F41E0374-7219-3826-4BEB-EE224D7CC0AB}"/>
              </a:ext>
            </a:extLst>
          </p:cNvPr>
          <p:cNvGrpSpPr/>
          <p:nvPr/>
        </p:nvGrpSpPr>
        <p:grpSpPr>
          <a:xfrm>
            <a:off x="1066800" y="1226589"/>
            <a:ext cx="16611600" cy="8229600"/>
            <a:chOff x="0" y="0"/>
            <a:chExt cx="4106471" cy="2167467"/>
          </a:xfrm>
        </p:grpSpPr>
        <p:sp>
          <p:nvSpPr>
            <p:cNvPr id="4" name="Freeform 4">
              <a:extLst>
                <a:ext uri="{FF2B5EF4-FFF2-40B4-BE49-F238E27FC236}">
                  <a16:creationId xmlns:a16="http://schemas.microsoft.com/office/drawing/2014/main" id="{ACFF4D20-DAEF-BC73-F560-320369C16295}"/>
                </a:ext>
              </a:extLst>
            </p:cNvPr>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a:extLst>
                <a:ext uri="{FF2B5EF4-FFF2-40B4-BE49-F238E27FC236}">
                  <a16:creationId xmlns:a16="http://schemas.microsoft.com/office/drawing/2014/main" id="{A9A481F1-EEEA-CBB7-2FA6-E08CE41AA1AE}"/>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a:extLst>
              <a:ext uri="{FF2B5EF4-FFF2-40B4-BE49-F238E27FC236}">
                <a16:creationId xmlns:a16="http://schemas.microsoft.com/office/drawing/2014/main" id="{BDE124A5-4664-C1C8-335C-88A6128A84FF}"/>
              </a:ext>
            </a:extLst>
          </p:cNvPr>
          <p:cNvGrpSpPr/>
          <p:nvPr/>
        </p:nvGrpSpPr>
        <p:grpSpPr>
          <a:xfrm>
            <a:off x="1563797" y="1941617"/>
            <a:ext cx="14971603" cy="6674964"/>
            <a:chOff x="0" y="0"/>
            <a:chExt cx="812800" cy="1259993"/>
          </a:xfrm>
        </p:grpSpPr>
        <p:sp>
          <p:nvSpPr>
            <p:cNvPr id="7" name="Freeform 7">
              <a:extLst>
                <a:ext uri="{FF2B5EF4-FFF2-40B4-BE49-F238E27FC236}">
                  <a16:creationId xmlns:a16="http://schemas.microsoft.com/office/drawing/2014/main" id="{0FBBD81D-3EC4-2E70-ED8C-2A8C28DBDF9A}"/>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US" dirty="0"/>
            </a:p>
          </p:txBody>
        </p:sp>
        <p:sp>
          <p:nvSpPr>
            <p:cNvPr id="8" name="TextBox 8">
              <a:extLst>
                <a:ext uri="{FF2B5EF4-FFF2-40B4-BE49-F238E27FC236}">
                  <a16:creationId xmlns:a16="http://schemas.microsoft.com/office/drawing/2014/main" id="{3A3E9569-3F5D-174C-43CC-56D3FE5ABD3A}"/>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40" name="TextBox 39">
            <a:extLst>
              <a:ext uri="{FF2B5EF4-FFF2-40B4-BE49-F238E27FC236}">
                <a16:creationId xmlns:a16="http://schemas.microsoft.com/office/drawing/2014/main" id="{374D52C8-8CA3-728E-A563-A572468FBDF8}"/>
              </a:ext>
            </a:extLst>
          </p:cNvPr>
          <p:cNvSpPr txBox="1"/>
          <p:nvPr/>
        </p:nvSpPr>
        <p:spPr>
          <a:xfrm>
            <a:off x="1887544" y="4112249"/>
            <a:ext cx="6591922" cy="769441"/>
          </a:xfrm>
          <a:prstGeom prst="rect">
            <a:avLst/>
          </a:prstGeom>
          <a:noFill/>
        </p:spPr>
        <p:txBody>
          <a:bodyPr wrap="square">
            <a:spAutoFit/>
          </a:bodyPr>
          <a:lstStyle/>
          <a:p>
            <a:r>
              <a:rPr lang="en-US" sz="4400" dirty="0">
                <a:latin typeface="Montserrat Light" panose="00000400000000000000" pitchFamily="2" charset="0"/>
              </a:rPr>
              <a:t>1. Đ</a:t>
            </a:r>
            <a:r>
              <a:rPr lang="vi-VN" sz="4400" dirty="0">
                <a:latin typeface="Montserrat Light" panose="00000400000000000000" pitchFamily="2" charset="0"/>
              </a:rPr>
              <a:t>ộ nhạy cao</a:t>
            </a:r>
            <a:endParaRPr lang="en-US" sz="4400" dirty="0">
              <a:latin typeface="Montserrat Light" panose="00000400000000000000" pitchFamily="2" charset="0"/>
            </a:endParaRPr>
          </a:p>
        </p:txBody>
      </p:sp>
      <p:grpSp>
        <p:nvGrpSpPr>
          <p:cNvPr id="46" name="Group 3">
            <a:extLst>
              <a:ext uri="{FF2B5EF4-FFF2-40B4-BE49-F238E27FC236}">
                <a16:creationId xmlns:a16="http://schemas.microsoft.com/office/drawing/2014/main" id="{D0D134F2-CC82-4C7F-A850-B5C033DDD017}"/>
              </a:ext>
            </a:extLst>
          </p:cNvPr>
          <p:cNvGrpSpPr/>
          <p:nvPr/>
        </p:nvGrpSpPr>
        <p:grpSpPr>
          <a:xfrm>
            <a:off x="-7391400" y="260179"/>
            <a:ext cx="23622000" cy="1255338"/>
            <a:chOff x="0" y="0"/>
            <a:chExt cx="1876002" cy="218865"/>
          </a:xfrm>
        </p:grpSpPr>
        <p:sp>
          <p:nvSpPr>
            <p:cNvPr id="47" name="Freeform 4">
              <a:extLst>
                <a:ext uri="{FF2B5EF4-FFF2-40B4-BE49-F238E27FC236}">
                  <a16:creationId xmlns:a16="http://schemas.microsoft.com/office/drawing/2014/main" id="{372495D5-D4F9-E223-9601-F3A3428F0B90}"/>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US" dirty="0"/>
            </a:p>
          </p:txBody>
        </p:sp>
        <p:sp>
          <p:nvSpPr>
            <p:cNvPr id="48" name="TextBox 5">
              <a:extLst>
                <a:ext uri="{FF2B5EF4-FFF2-40B4-BE49-F238E27FC236}">
                  <a16:creationId xmlns:a16="http://schemas.microsoft.com/office/drawing/2014/main" id="{4D23D22D-7636-7694-6C27-C376B6D360DE}"/>
                </a:ext>
              </a:extLst>
            </p:cNvPr>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9" name="TextBox 30">
            <a:extLst>
              <a:ext uri="{FF2B5EF4-FFF2-40B4-BE49-F238E27FC236}">
                <a16:creationId xmlns:a16="http://schemas.microsoft.com/office/drawing/2014/main" id="{D3343760-7AB2-6711-6B57-6F6A6ED3DBB8}"/>
              </a:ext>
            </a:extLst>
          </p:cNvPr>
          <p:cNvSpPr txBox="1"/>
          <p:nvPr/>
        </p:nvSpPr>
        <p:spPr>
          <a:xfrm>
            <a:off x="340928" y="388539"/>
            <a:ext cx="13756072" cy="823752"/>
          </a:xfrm>
          <a:prstGeom prst="rect">
            <a:avLst/>
          </a:prstGeom>
        </p:spPr>
        <p:txBody>
          <a:bodyPr wrap="square" lIns="0" tIns="0" rIns="0" bIns="0" rtlCol="0" anchor="t">
            <a:spAutoFit/>
          </a:bodyPr>
          <a:lstStyle/>
          <a:p>
            <a:pPr>
              <a:lnSpc>
                <a:spcPct val="107000"/>
              </a:lnSpc>
              <a:spcAft>
                <a:spcPts val="800"/>
              </a:spcAft>
            </a:pPr>
            <a:r>
              <a:rPr lang="en-US" sz="5400" b="1" kern="100" dirty="0">
                <a:solidFill>
                  <a:schemeClr val="bg1"/>
                </a:solidFill>
                <a:latin typeface="Segoe UI "/>
                <a:ea typeface="Calibri" panose="020F0502020204030204" pitchFamily="34" charset="0"/>
                <a:cs typeface="Times New Roman" panose="02020603050405020304" pitchFamily="18" charset="0"/>
              </a:rPr>
              <a:t>1. </a:t>
            </a:r>
            <a:r>
              <a:rPr lang="en-US" sz="5400" b="1" kern="100" dirty="0" err="1">
                <a:solidFill>
                  <a:schemeClr val="bg1"/>
                </a:solidFill>
                <a:latin typeface="Segoe UI "/>
                <a:ea typeface="Calibri" panose="020F0502020204030204" pitchFamily="34" charset="0"/>
                <a:cs typeface="Times New Roman" panose="02020603050405020304" pitchFamily="18" charset="0"/>
              </a:rPr>
              <a:t>Giới</a:t>
            </a:r>
            <a:r>
              <a:rPr lang="en-US" sz="5400" b="1" kern="100" dirty="0">
                <a:solidFill>
                  <a:schemeClr val="bg1"/>
                </a:solidFill>
                <a:latin typeface="Segoe UI "/>
                <a:ea typeface="Calibri" panose="020F0502020204030204" pitchFamily="34" charset="0"/>
                <a:cs typeface="Times New Roman" panose="02020603050405020304" pitchFamily="18" charset="0"/>
              </a:rPr>
              <a:t> </a:t>
            </a:r>
            <a:r>
              <a:rPr lang="en-US" sz="5400" b="1" kern="100" dirty="0" err="1">
                <a:solidFill>
                  <a:schemeClr val="bg1"/>
                </a:solidFill>
                <a:latin typeface="Segoe UI "/>
                <a:ea typeface="Calibri" panose="020F0502020204030204" pitchFamily="34" charset="0"/>
                <a:cs typeface="Times New Roman" panose="02020603050405020304" pitchFamily="18" charset="0"/>
              </a:rPr>
              <a:t>thiệu</a:t>
            </a:r>
            <a:endParaRPr lang="en-US" sz="5400" kern="100" dirty="0">
              <a:solidFill>
                <a:schemeClr val="bg1"/>
              </a:solidFill>
              <a:effectLst/>
              <a:latin typeface="Segoe UI "/>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2681E7D-E1DD-6B58-BF90-42FEF1DD426C}"/>
              </a:ext>
            </a:extLst>
          </p:cNvPr>
          <p:cNvSpPr txBox="1"/>
          <p:nvPr/>
        </p:nvSpPr>
        <p:spPr>
          <a:xfrm>
            <a:off x="4800600" y="4968419"/>
            <a:ext cx="6591922" cy="1446550"/>
          </a:xfrm>
          <a:prstGeom prst="rect">
            <a:avLst/>
          </a:prstGeom>
          <a:noFill/>
        </p:spPr>
        <p:txBody>
          <a:bodyPr wrap="square">
            <a:spAutoFit/>
          </a:bodyPr>
          <a:lstStyle/>
          <a:p>
            <a:r>
              <a:rPr lang="en-US" sz="4400" dirty="0">
                <a:latin typeface="Montserrat Light" panose="00000400000000000000" pitchFamily="2" charset="0"/>
              </a:rPr>
              <a:t>2. </a:t>
            </a:r>
            <a:r>
              <a:rPr lang="en-US" sz="4400" dirty="0" err="1">
                <a:latin typeface="Montserrat Light" panose="00000400000000000000" pitchFamily="2" charset="0"/>
              </a:rPr>
              <a:t>Chất</a:t>
            </a:r>
            <a:r>
              <a:rPr lang="en-US" sz="4400" dirty="0">
                <a:latin typeface="Montserrat Light" panose="00000400000000000000" pitchFamily="2" charset="0"/>
              </a:rPr>
              <a:t> </a:t>
            </a:r>
            <a:r>
              <a:rPr lang="en-US" sz="4400" dirty="0" err="1">
                <a:latin typeface="Montserrat Light" panose="00000400000000000000" pitchFamily="2" charset="0"/>
              </a:rPr>
              <a:t>lượng</a:t>
            </a:r>
            <a:r>
              <a:rPr lang="en-US" sz="4400" dirty="0">
                <a:latin typeface="Montserrat Light" panose="00000400000000000000" pitchFamily="2" charset="0"/>
              </a:rPr>
              <a:t> </a:t>
            </a:r>
            <a:r>
              <a:rPr lang="en-US" sz="4400" dirty="0" err="1">
                <a:latin typeface="Montserrat Light" panose="00000400000000000000" pitchFamily="2" charset="0"/>
              </a:rPr>
              <a:t>quang</a:t>
            </a:r>
            <a:r>
              <a:rPr lang="en-US" sz="4400" dirty="0">
                <a:latin typeface="Montserrat Light" panose="00000400000000000000" pitchFamily="2" charset="0"/>
              </a:rPr>
              <a:t> </a:t>
            </a:r>
            <a:r>
              <a:rPr lang="en-US" sz="4400" dirty="0" err="1">
                <a:latin typeface="Montserrat Light" panose="00000400000000000000" pitchFamily="2" charset="0"/>
              </a:rPr>
              <a:t>học</a:t>
            </a:r>
            <a:r>
              <a:rPr lang="en-US" sz="4400" dirty="0">
                <a:latin typeface="Montserrat Light" panose="00000400000000000000" pitchFamily="2" charset="0"/>
              </a:rPr>
              <a:t> </a:t>
            </a:r>
            <a:r>
              <a:rPr lang="en-US" sz="4400" dirty="0" err="1">
                <a:latin typeface="Montserrat Light" panose="00000400000000000000" pitchFamily="2" charset="0"/>
              </a:rPr>
              <a:t>tốt</a:t>
            </a:r>
            <a:r>
              <a:rPr lang="en-US" sz="4400" dirty="0">
                <a:latin typeface="Montserrat Light" panose="00000400000000000000" pitchFamily="2" charset="0"/>
              </a:rPr>
              <a:t>.</a:t>
            </a:r>
          </a:p>
        </p:txBody>
      </p:sp>
      <p:sp>
        <p:nvSpPr>
          <p:cNvPr id="10" name="TextBox 9">
            <a:extLst>
              <a:ext uri="{FF2B5EF4-FFF2-40B4-BE49-F238E27FC236}">
                <a16:creationId xmlns:a16="http://schemas.microsoft.com/office/drawing/2014/main" id="{AE648996-481C-FBC6-93FC-D26F412B2B20}"/>
              </a:ext>
            </a:extLst>
          </p:cNvPr>
          <p:cNvSpPr txBox="1"/>
          <p:nvPr/>
        </p:nvSpPr>
        <p:spPr>
          <a:xfrm>
            <a:off x="7010400" y="6381225"/>
            <a:ext cx="9713803" cy="2123658"/>
          </a:xfrm>
          <a:prstGeom prst="rect">
            <a:avLst/>
          </a:prstGeom>
          <a:noFill/>
        </p:spPr>
        <p:txBody>
          <a:bodyPr wrap="square">
            <a:spAutoFit/>
          </a:bodyPr>
          <a:lstStyle/>
          <a:p>
            <a:r>
              <a:rPr lang="en-US" sz="4400" dirty="0">
                <a:latin typeface="Montserrat Light" panose="00000400000000000000" pitchFamily="2" charset="0"/>
              </a:rPr>
              <a:t>3.</a:t>
            </a:r>
            <a:r>
              <a:rPr lang="vi-VN" sz="4400" dirty="0">
                <a:latin typeface="Montserrat Light" panose="00000400000000000000" pitchFamily="2" charset="0"/>
              </a:rPr>
              <a:t> </a:t>
            </a:r>
            <a:r>
              <a:rPr lang="en-US" sz="4400" dirty="0">
                <a:latin typeface="Montserrat Light" panose="00000400000000000000" pitchFamily="2" charset="0"/>
              </a:rPr>
              <a:t>D</a:t>
            </a:r>
            <a:r>
              <a:rPr lang="vi-VN" sz="4400" dirty="0">
                <a:latin typeface="Montserrat Light" panose="00000400000000000000" pitchFamily="2" charset="0"/>
              </a:rPr>
              <a:t>ải động lớn rẻ, mạnh mẽ và ngăn ngừa mất dữ liệu do biến động ba chiều</a:t>
            </a:r>
            <a:endParaRPr lang="en-US" sz="4400" dirty="0">
              <a:latin typeface="Montserrat Light" panose="00000400000000000000" pitchFamily="2" charset="0"/>
            </a:endParaRPr>
          </a:p>
        </p:txBody>
      </p:sp>
      <p:sp>
        <p:nvSpPr>
          <p:cNvPr id="11" name="TextBox 10">
            <a:extLst>
              <a:ext uri="{FF2B5EF4-FFF2-40B4-BE49-F238E27FC236}">
                <a16:creationId xmlns:a16="http://schemas.microsoft.com/office/drawing/2014/main" id="{4A12930A-BF21-5C8F-6A5C-C2C1867418C2}"/>
              </a:ext>
            </a:extLst>
          </p:cNvPr>
          <p:cNvSpPr txBox="1"/>
          <p:nvPr/>
        </p:nvSpPr>
        <p:spPr>
          <a:xfrm>
            <a:off x="1887544" y="1931252"/>
            <a:ext cx="14509169" cy="2123658"/>
          </a:xfrm>
          <a:prstGeom prst="rect">
            <a:avLst/>
          </a:prstGeom>
          <a:noFill/>
        </p:spPr>
        <p:txBody>
          <a:bodyPr wrap="square">
            <a:spAutoFit/>
          </a:bodyPr>
          <a:lstStyle/>
          <a:p>
            <a:r>
              <a:rPr lang="vi-VN" sz="4400" dirty="0">
                <a:latin typeface="Montserrat Light" panose="00000400000000000000" pitchFamily="2" charset="0"/>
              </a:rPr>
              <a:t>Tuy nhiên, các hệ thống lưu trữ ba chiều khối lượng vẫn bị thiếu vật liệu bộ nhớ phải đáp ứng một loạt các thuộc tính</a:t>
            </a:r>
            <a:r>
              <a:rPr lang="en-US" sz="4400" dirty="0">
                <a:latin typeface="Montserrat Light" panose="00000400000000000000" pitchFamily="2" charset="0"/>
              </a:rPr>
              <a:t>:</a:t>
            </a:r>
          </a:p>
        </p:txBody>
      </p:sp>
    </p:spTree>
    <p:extLst>
      <p:ext uri="{BB962C8B-B14F-4D97-AF65-F5344CB8AC3E}">
        <p14:creationId xmlns:p14="http://schemas.microsoft.com/office/powerpoint/2010/main" val="2602906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Vertical)">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925483">
            <a:off x="8826430" y="-1343858"/>
            <a:ext cx="15026802" cy="8553065"/>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txBody>
          <a:bodyPr/>
          <a:lstStyle/>
          <a:p>
            <a:endParaRPr lang="en-US"/>
          </a:p>
        </p:txBody>
      </p:sp>
      <p:grpSp>
        <p:nvGrpSpPr>
          <p:cNvPr id="15" name="Group 15"/>
          <p:cNvGrpSpPr/>
          <p:nvPr/>
        </p:nvGrpSpPr>
        <p:grpSpPr>
          <a:xfrm>
            <a:off x="-4419600" y="-147240"/>
            <a:ext cx="17185068" cy="3791888"/>
            <a:chOff x="0" y="-19050"/>
            <a:chExt cx="1673358" cy="628650"/>
          </a:xfrm>
        </p:grpSpPr>
        <p:sp>
          <p:nvSpPr>
            <p:cNvPr id="16" name="Freeform 16"/>
            <p:cNvSpPr/>
            <p:nvPr/>
          </p:nvSpPr>
          <p:spPr>
            <a:xfrm>
              <a:off x="0" y="0"/>
              <a:ext cx="1673358"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txBody>
            <a:bodyPr/>
            <a:lstStyle/>
            <a:p>
              <a:endParaRPr lang="en-US"/>
            </a:p>
          </p:txBody>
        </p:sp>
        <p:sp>
          <p:nvSpPr>
            <p:cNvPr id="17" name="TextBox 17"/>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7086600" y="1841165"/>
            <a:ext cx="10515600" cy="4431983"/>
          </a:xfrm>
          <a:prstGeom prst="rect">
            <a:avLst/>
          </a:prstGeom>
        </p:spPr>
        <p:txBody>
          <a:bodyPr wrap="square" lIns="0" tIns="0" rIns="0" bIns="0" rtlCol="0" anchor="t">
            <a:spAutoFit/>
          </a:bodyPr>
          <a:lstStyle/>
          <a:p>
            <a:pPr lvl="0">
              <a:spcBef>
                <a:spcPct val="0"/>
              </a:spcBef>
            </a:pPr>
            <a:r>
              <a:rPr lang="en-US" sz="3200" dirty="0">
                <a:latin typeface="Montserrat Light" panose="00000400000000000000" pitchFamily="2" charset="0"/>
              </a:rPr>
              <a:t>	</a:t>
            </a:r>
            <a:r>
              <a:rPr lang="vi-VN" sz="3200" dirty="0">
                <a:latin typeface="Montserrat Light" panose="00000400000000000000" pitchFamily="2" charset="0"/>
              </a:rPr>
              <a:t>Trong bài báo này, </a:t>
            </a:r>
            <a:r>
              <a:rPr lang="en-US" sz="3200" dirty="0" err="1">
                <a:latin typeface="Montserrat Light" panose="00000400000000000000" pitchFamily="2" charset="0"/>
              </a:rPr>
              <a:t>giúp</a:t>
            </a:r>
            <a:r>
              <a:rPr lang="en-US" sz="3200" dirty="0">
                <a:latin typeface="Montserrat Light" panose="00000400000000000000" pitchFamily="2" charset="0"/>
              </a:rPr>
              <a:t> </a:t>
            </a:r>
            <a:r>
              <a:rPr lang="en-US" sz="3200" dirty="0" err="1">
                <a:latin typeface="Montserrat Light" panose="00000400000000000000" pitchFamily="2" charset="0"/>
              </a:rPr>
              <a:t>chúng</a:t>
            </a:r>
            <a:r>
              <a:rPr lang="en-US" sz="3200" dirty="0">
                <a:latin typeface="Montserrat Light" panose="00000400000000000000" pitchFamily="2" charset="0"/>
              </a:rPr>
              <a:t> ta </a:t>
            </a:r>
            <a:r>
              <a:rPr lang="en-US" sz="3200" dirty="0" err="1">
                <a:latin typeface="Montserrat Light" panose="00000400000000000000" pitchFamily="2" charset="0"/>
              </a:rPr>
              <a:t>biết</a:t>
            </a:r>
            <a:r>
              <a:rPr lang="en-US" sz="3200" dirty="0">
                <a:latin typeface="Montserrat Light" panose="00000400000000000000" pitchFamily="2" charset="0"/>
              </a:rPr>
              <a:t> </a:t>
            </a:r>
            <a:r>
              <a:rPr lang="en-US" sz="3200" dirty="0" err="1">
                <a:latin typeface="Montserrat Light" panose="00000400000000000000" pitchFamily="2" charset="0"/>
              </a:rPr>
              <a:t>về</a:t>
            </a:r>
            <a:r>
              <a:rPr lang="en-US" sz="3200" dirty="0">
                <a:latin typeface="Montserrat Light" panose="00000400000000000000" pitchFamily="2" charset="0"/>
              </a:rPr>
              <a:t> </a:t>
            </a:r>
            <a:r>
              <a:rPr lang="en-US" sz="3200" dirty="0" err="1">
                <a:latin typeface="Montserrat Light" panose="00000400000000000000" pitchFamily="2" charset="0"/>
              </a:rPr>
              <a:t>cách</a:t>
            </a:r>
            <a:r>
              <a:rPr lang="en-US" sz="3200" dirty="0">
                <a:latin typeface="Montserrat Light" panose="00000400000000000000" pitchFamily="2" charset="0"/>
              </a:rPr>
              <a:t> </a:t>
            </a:r>
            <a:r>
              <a:rPr lang="vi-VN" sz="3200" dirty="0">
                <a:latin typeface="Montserrat Light" panose="00000400000000000000" pitchFamily="2" charset="0"/>
              </a:rPr>
              <a:t>trình bày một vật liệu lưu trữ mới kết hợp các ưu điểm của tinh thể niobate lithium vô cơ, nhưng khắc phục được lỗ hổng của hình ba chiều</a:t>
            </a:r>
            <a:r>
              <a:rPr lang="en-US" sz="3200" dirty="0">
                <a:latin typeface="Montserrat Light" panose="00000400000000000000" pitchFamily="2" charset="0"/>
              </a:rPr>
              <a:t>.</a:t>
            </a:r>
          </a:p>
          <a:p>
            <a:pPr lvl="0">
              <a:spcBef>
                <a:spcPct val="0"/>
              </a:spcBef>
            </a:pPr>
            <a:endParaRPr lang="en-US" sz="3200" dirty="0">
              <a:latin typeface="Montserrat Light" panose="00000400000000000000" pitchFamily="2" charset="0"/>
            </a:endParaRPr>
          </a:p>
          <a:p>
            <a:pPr>
              <a:spcBef>
                <a:spcPct val="0"/>
              </a:spcBef>
            </a:pPr>
            <a:r>
              <a:rPr lang="en-US" sz="3200" dirty="0">
                <a:latin typeface="Montserrat Light" panose="00000400000000000000" pitchFamily="2" charset="0"/>
              </a:rPr>
              <a:t>	T</a:t>
            </a:r>
            <a:r>
              <a:rPr lang="vi-VN" sz="3200" dirty="0">
                <a:latin typeface="Montserrat Light" panose="00000400000000000000" pitchFamily="2" charset="0"/>
              </a:rPr>
              <a:t>hảo luận về một cách tiếp cận chung về việc thực hiện các giá trị màu xám trong kỹ thuật mã hóa điều chế mạnh mẽ.</a:t>
            </a:r>
            <a:endParaRPr lang="en-US" sz="3200" dirty="0">
              <a:latin typeface="Montserrat Light" panose="00000400000000000000" pitchFamily="2" charset="0"/>
            </a:endParaRPr>
          </a:p>
          <a:p>
            <a:pPr lvl="0">
              <a:spcBef>
                <a:spcPct val="0"/>
              </a:spcBef>
            </a:pPr>
            <a:endParaRPr lang="en-US" sz="3200" spc="216" dirty="0">
              <a:solidFill>
                <a:srgbClr val="231F20"/>
              </a:solidFill>
              <a:latin typeface="Montserrat Light" panose="00000400000000000000" pitchFamily="2" charset="0"/>
              <a:cs typeface="Times New Roman" panose="02020603050405020304" pitchFamily="18" charset="0"/>
            </a:endParaRPr>
          </a:p>
        </p:txBody>
      </p:sp>
      <p:sp>
        <p:nvSpPr>
          <p:cNvPr id="20" name="TextBox 20"/>
          <p:cNvSpPr txBox="1"/>
          <p:nvPr/>
        </p:nvSpPr>
        <p:spPr>
          <a:xfrm>
            <a:off x="124634" y="77557"/>
            <a:ext cx="13334999" cy="1014060"/>
          </a:xfrm>
          <a:prstGeom prst="rect">
            <a:avLst/>
          </a:prstGeom>
        </p:spPr>
        <p:txBody>
          <a:bodyPr wrap="square" lIns="0" tIns="0" rIns="0" bIns="0" rtlCol="0" anchor="t">
            <a:spAutoFit/>
          </a:bodyPr>
          <a:lstStyle/>
          <a:p>
            <a:pPr marL="1143000" lvl="0" indent="-1143000">
              <a:lnSpc>
                <a:spcPts val="8627"/>
              </a:lnSpc>
              <a:spcBef>
                <a:spcPct val="0"/>
              </a:spcBef>
              <a:buAutoNum type="arabicPeriod"/>
            </a:pPr>
            <a:r>
              <a:rPr lang="en-US" sz="6000" b="1" spc="331" dirty="0" err="1">
                <a:solidFill>
                  <a:schemeClr val="bg1"/>
                </a:solidFill>
                <a:latin typeface="Segoe UI "/>
                <a:ea typeface="Segoe UI Black" panose="020B0A02040204020203" pitchFamily="34" charset="0"/>
              </a:rPr>
              <a:t>Giới</a:t>
            </a:r>
            <a:r>
              <a:rPr lang="en-US" sz="6000" b="1" spc="331" dirty="0">
                <a:solidFill>
                  <a:schemeClr val="bg1"/>
                </a:solidFill>
                <a:latin typeface="Segoe UI "/>
                <a:ea typeface="Segoe UI Black" panose="020B0A02040204020203" pitchFamily="34" charset="0"/>
              </a:rPr>
              <a:t> </a:t>
            </a:r>
            <a:r>
              <a:rPr lang="en-US" sz="6000" b="1" spc="331" dirty="0" err="1">
                <a:solidFill>
                  <a:schemeClr val="bg1"/>
                </a:solidFill>
                <a:latin typeface="Segoe UI "/>
                <a:ea typeface="Segoe UI Black" panose="020B0A02040204020203" pitchFamily="34" charset="0"/>
              </a:rPr>
              <a:t>thiệu</a:t>
            </a:r>
            <a:endParaRPr lang="en-US" sz="5800" b="1" u="none" spc="331" dirty="0">
              <a:solidFill>
                <a:schemeClr val="bg1"/>
              </a:solidFill>
              <a:latin typeface="Montserrat SemiBold" panose="00000700000000000000" pitchFamily="2" charset="0"/>
              <a:ea typeface="Segoe UI Black" panose="020B0A02040204020203" pitchFamily="34" charset="0"/>
            </a:endParaRPr>
          </a:p>
        </p:txBody>
      </p:sp>
      <p:pic>
        <p:nvPicPr>
          <p:cNvPr id="8" name="Picture 7">
            <a:extLst>
              <a:ext uri="{FF2B5EF4-FFF2-40B4-BE49-F238E27FC236}">
                <a16:creationId xmlns:a16="http://schemas.microsoft.com/office/drawing/2014/main" id="{22490AAC-727A-2CA8-7031-5E5B560C1DB9}"/>
              </a:ext>
            </a:extLst>
          </p:cNvPr>
          <p:cNvPicPr>
            <a:picLocks noChangeAspect="1"/>
          </p:cNvPicPr>
          <p:nvPr/>
        </p:nvPicPr>
        <p:blipFill>
          <a:blip r:embed="rId3"/>
          <a:stretch>
            <a:fillRect/>
          </a:stretch>
        </p:blipFill>
        <p:spPr>
          <a:xfrm>
            <a:off x="10411633" y="7120256"/>
            <a:ext cx="6096000" cy="28193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descr="A person in a suit touching a lock icon&#10;&#10;Description automatically generated">
            <a:extLst>
              <a:ext uri="{FF2B5EF4-FFF2-40B4-BE49-F238E27FC236}">
                <a16:creationId xmlns:a16="http://schemas.microsoft.com/office/drawing/2014/main" id="{1D0951BA-5935-4435-BF78-9F8427355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2" y="2476500"/>
            <a:ext cx="7125554" cy="73107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46351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100" fill="hold"/>
                                        <p:tgtEl>
                                          <p:spTgt spid="18"/>
                                        </p:tgtEl>
                                        <p:attrNameLst>
                                          <p:attrName>ppt_w</p:attrName>
                                        </p:attrNameLst>
                                      </p:cBhvr>
                                      <p:tavLst>
                                        <p:tav tm="0">
                                          <p:val>
                                            <p:fltVal val="0"/>
                                          </p:val>
                                        </p:tav>
                                        <p:tav tm="100000">
                                          <p:val>
                                            <p:strVal val="#ppt_w"/>
                                          </p:val>
                                        </p:tav>
                                      </p:tavLst>
                                    </p:anim>
                                    <p:anim calcmode="lin" valueType="num">
                                      <p:cBhvr>
                                        <p:cTn id="8" dur="1100" fill="hold"/>
                                        <p:tgtEl>
                                          <p:spTgt spid="18"/>
                                        </p:tgtEl>
                                        <p:attrNameLst>
                                          <p:attrName>ppt_h</p:attrName>
                                        </p:attrNameLst>
                                      </p:cBhvr>
                                      <p:tavLst>
                                        <p:tav tm="0">
                                          <p:val>
                                            <p:fltVal val="0"/>
                                          </p:val>
                                        </p:tav>
                                        <p:tav tm="100000">
                                          <p:val>
                                            <p:strVal val="#ppt_h"/>
                                          </p:val>
                                        </p:tav>
                                      </p:tavLst>
                                    </p:anim>
                                    <p:anim calcmode="lin" valueType="num">
                                      <p:cBhvr>
                                        <p:cTn id="9" dur="1100" fill="hold"/>
                                        <p:tgtEl>
                                          <p:spTgt spid="18"/>
                                        </p:tgtEl>
                                        <p:attrNameLst>
                                          <p:attrName>style.rotation</p:attrName>
                                        </p:attrNameLst>
                                      </p:cBhvr>
                                      <p:tavLst>
                                        <p:tav tm="0">
                                          <p:val>
                                            <p:fltVal val="90"/>
                                          </p:val>
                                        </p:tav>
                                        <p:tav tm="100000">
                                          <p:val>
                                            <p:fltVal val="0"/>
                                          </p:val>
                                        </p:tav>
                                      </p:tavLst>
                                    </p:anim>
                                    <p:animEffect transition="in" filter="fade">
                                      <p:cBhvr>
                                        <p:cTn id="10" dur="11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TotalTime>
  <Words>3272</Words>
  <Application>Microsoft Office PowerPoint</Application>
  <PresentationFormat>Custom</PresentationFormat>
  <Paragraphs>141</Paragraphs>
  <Slides>38</Slides>
  <Notes>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38</vt:i4>
      </vt:variant>
    </vt:vector>
  </HeadingPairs>
  <TitlesOfParts>
    <vt:vector size="54" baseType="lpstr">
      <vt:lpstr>Arial</vt:lpstr>
      <vt:lpstr>Segoe UI </vt:lpstr>
      <vt:lpstr>Archivo Black</vt:lpstr>
      <vt:lpstr>Segoe UI</vt:lpstr>
      <vt:lpstr>Montserrat Classic Bold</vt:lpstr>
      <vt:lpstr>Tahoma</vt:lpstr>
      <vt:lpstr>Arial (Body)</vt:lpstr>
      <vt:lpstr>Calibri</vt:lpstr>
      <vt:lpstr>Times New Roman</vt:lpstr>
      <vt:lpstr>Segoe UI Black</vt:lpstr>
      <vt:lpstr>Montserrat Light</vt:lpstr>
      <vt:lpstr>Calibri Light</vt:lpstr>
      <vt:lpstr>Montserrat SemiBold</vt:lpstr>
      <vt:lpstr>Cambria</vt:lpstr>
      <vt:lpstr>Office Theme</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LIB-DPT</dc:creator>
  <cp:lastModifiedBy>Nguyễn Đức Mạnh</cp:lastModifiedBy>
  <cp:revision>35</cp:revision>
  <dcterms:created xsi:type="dcterms:W3CDTF">2006-08-16T00:00:00Z</dcterms:created>
  <dcterms:modified xsi:type="dcterms:W3CDTF">2024-04-01T01:09:48Z</dcterms:modified>
  <dc:identifier>DAFmWF2Us1c</dc:identifier>
</cp:coreProperties>
</file>